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402" r:id="rId4"/>
    <p:sldId id="403" r:id="rId5"/>
    <p:sldId id="404" r:id="rId6"/>
    <p:sldId id="258" r:id="rId7"/>
    <p:sldId id="259" r:id="rId8"/>
    <p:sldId id="261" r:id="rId9"/>
    <p:sldId id="260" r:id="rId10"/>
    <p:sldId id="262" r:id="rId11"/>
    <p:sldId id="263" r:id="rId12"/>
    <p:sldId id="268" r:id="rId13"/>
    <p:sldId id="269" r:id="rId14"/>
    <p:sldId id="270" r:id="rId15"/>
    <p:sldId id="272" r:id="rId16"/>
    <p:sldId id="339" r:id="rId17"/>
    <p:sldId id="340" r:id="rId18"/>
    <p:sldId id="341" r:id="rId19"/>
    <p:sldId id="284" r:id="rId20"/>
    <p:sldId id="405" r:id="rId21"/>
    <p:sldId id="445" r:id="rId22"/>
    <p:sldId id="446" r:id="rId23"/>
    <p:sldId id="447" r:id="rId24"/>
    <p:sldId id="432" r:id="rId25"/>
    <p:sldId id="448" r:id="rId26"/>
    <p:sldId id="449" r:id="rId27"/>
    <p:sldId id="450" r:id="rId28"/>
    <p:sldId id="451" r:id="rId29"/>
    <p:sldId id="273" r:id="rId30"/>
    <p:sldId id="342" r:id="rId31"/>
    <p:sldId id="378" r:id="rId32"/>
    <p:sldId id="379" r:id="rId33"/>
    <p:sldId id="377" r:id="rId34"/>
    <p:sldId id="380" r:id="rId35"/>
    <p:sldId id="427" r:id="rId36"/>
    <p:sldId id="381" r:id="rId37"/>
    <p:sldId id="401" r:id="rId38"/>
    <p:sldId id="389" r:id="rId39"/>
    <p:sldId id="400" r:id="rId40"/>
    <p:sldId id="390" r:id="rId41"/>
    <p:sldId id="382" r:id="rId42"/>
    <p:sldId id="391" r:id="rId43"/>
    <p:sldId id="392" r:id="rId44"/>
    <p:sldId id="406" r:id="rId45"/>
    <p:sldId id="407" r:id="rId46"/>
    <p:sldId id="421" r:id="rId47"/>
    <p:sldId id="408" r:id="rId48"/>
    <p:sldId id="409" r:id="rId49"/>
    <p:sldId id="410" r:id="rId50"/>
    <p:sldId id="411" r:id="rId51"/>
    <p:sldId id="422" r:id="rId52"/>
    <p:sldId id="428" r:id="rId53"/>
    <p:sldId id="429" r:id="rId54"/>
    <p:sldId id="424" r:id="rId55"/>
    <p:sldId id="423" r:id="rId56"/>
    <p:sldId id="425" r:id="rId57"/>
    <p:sldId id="426" r:id="rId58"/>
    <p:sldId id="412" r:id="rId59"/>
    <p:sldId id="413" r:id="rId60"/>
    <p:sldId id="414" r:id="rId61"/>
    <p:sldId id="415" r:id="rId62"/>
    <p:sldId id="416" r:id="rId63"/>
    <p:sldId id="417" r:id="rId64"/>
    <p:sldId id="418" r:id="rId65"/>
    <p:sldId id="419" r:id="rId66"/>
    <p:sldId id="420" r:id="rId67"/>
    <p:sldId id="393" r:id="rId68"/>
    <p:sldId id="394" r:id="rId69"/>
    <p:sldId id="395" r:id="rId70"/>
    <p:sldId id="397" r:id="rId71"/>
    <p:sldId id="444" r:id="rId72"/>
    <p:sldId id="454" r:id="rId73"/>
    <p:sldId id="437" r:id="rId74"/>
    <p:sldId id="440" r:id="rId75"/>
    <p:sldId id="453" r:id="rId76"/>
    <p:sldId id="441" r:id="rId77"/>
    <p:sldId id="442" r:id="rId78"/>
    <p:sldId id="443" r:id="rId79"/>
    <p:sldId id="399" r:id="rId80"/>
    <p:sldId id="452" r:id="rId81"/>
    <p:sldId id="333" r:id="rId82"/>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202"/>
    <a:srgbClr val="D402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7940" autoAdjust="0"/>
  </p:normalViewPr>
  <p:slideViewPr>
    <p:cSldViewPr snapToGrid="0" snapToObjects="1">
      <p:cViewPr varScale="1">
        <p:scale>
          <a:sx n="78" d="100"/>
          <a:sy n="78" d="100"/>
        </p:scale>
        <p:origin x="1714"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63571-1EE7-4ED7-A840-E8B169A34F29}" type="datetimeFigureOut">
              <a:rPr lang="es-CL" smtClean="0"/>
              <a:t>29-03-2023</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9CC42-73A2-4D03-BF7B-8D7D2DB0E98C}" type="slidenum">
              <a:rPr lang="es-CL" smtClean="0"/>
              <a:t>‹Nº›</a:t>
            </a:fld>
            <a:endParaRPr lang="es-CL"/>
          </a:p>
        </p:txBody>
      </p:sp>
    </p:spTree>
    <p:extLst>
      <p:ext uri="{BB962C8B-B14F-4D97-AF65-F5344CB8AC3E}">
        <p14:creationId xmlns:p14="http://schemas.microsoft.com/office/powerpoint/2010/main" val="281899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L" dirty="0"/>
              <a:t>Por ejemplo nombre, apellido y edad son datos de una persona (entidad).</a:t>
            </a:r>
          </a:p>
          <a:p>
            <a:r>
              <a:rPr lang="es-CL" sz="2400" dirty="0">
                <a:effectLst/>
                <a:latin typeface="+mn-lt"/>
                <a:ea typeface="+mn-ea"/>
                <a:cs typeface="+mn-cs"/>
                <a:sym typeface="Open Sans"/>
              </a:rPr>
              <a:t>Por otro lado, Información es un dato o conjunto de datos que son útiles en un determinado contexto o para la persona que los solicita. </a:t>
            </a:r>
          </a:p>
          <a:p>
            <a:r>
              <a:rPr lang="es-CL" sz="2400" dirty="0">
                <a:effectLst/>
                <a:latin typeface="+mn-lt"/>
                <a:ea typeface="+mn-ea"/>
                <a:cs typeface="+mn-cs"/>
                <a:sym typeface="Open Sans"/>
              </a:rPr>
              <a:t>Cuando los datos se contextualizan pasan a ser información.</a:t>
            </a:r>
            <a:endParaRPr lang="es-CL" dirty="0"/>
          </a:p>
        </p:txBody>
      </p:sp>
    </p:spTree>
    <p:extLst>
      <p:ext uri="{BB962C8B-B14F-4D97-AF65-F5344CB8AC3E}">
        <p14:creationId xmlns:p14="http://schemas.microsoft.com/office/powerpoint/2010/main" val="162335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01937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32887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 y q </a:t>
            </a:r>
            <a:r>
              <a:rPr lang="es-CL" dirty="0">
                <a:sym typeface="Wingdings" panose="05000000000000000000" pitchFamily="2" charset="2"/>
              </a:rPr>
              <a:t> </a:t>
            </a:r>
            <a:endParaRPr lang="es-CL" dirty="0"/>
          </a:p>
        </p:txBody>
      </p:sp>
      <p:sp>
        <p:nvSpPr>
          <p:cNvPr id="4" name="Marcador de número de diapositiva 3"/>
          <p:cNvSpPr>
            <a:spLocks noGrp="1"/>
          </p:cNvSpPr>
          <p:nvPr>
            <p:ph type="sldNum" sz="quarter" idx="5"/>
          </p:nvPr>
        </p:nvSpPr>
        <p:spPr/>
        <p:txBody>
          <a:bodyPr/>
          <a:lstStyle/>
          <a:p>
            <a:fld id="{B8C9CC42-73A2-4D03-BF7B-8D7D2DB0E98C}" type="slidenum">
              <a:rPr lang="es-CL" smtClean="0"/>
              <a:t>80</a:t>
            </a:fld>
            <a:endParaRPr lang="es-CL"/>
          </a:p>
        </p:txBody>
      </p:sp>
    </p:spTree>
    <p:extLst>
      <p:ext uri="{BB962C8B-B14F-4D97-AF65-F5344CB8AC3E}">
        <p14:creationId xmlns:p14="http://schemas.microsoft.com/office/powerpoint/2010/main" val="79147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L" dirty="0"/>
              <a:t>Entrada</a:t>
            </a:r>
            <a:r>
              <a:rPr lang="es-CL" baseline="0" dirty="0"/>
              <a:t> en liquidación de sueldo: datos del trabajador (nombre, apellido, </a:t>
            </a:r>
            <a:r>
              <a:rPr lang="es-CL" baseline="0" dirty="0" err="1"/>
              <a:t>rut</a:t>
            </a:r>
            <a:r>
              <a:rPr lang="es-CL" baseline="0" dirty="0"/>
              <a:t>), tipo contrato, remuneración.</a:t>
            </a:r>
          </a:p>
          <a:p>
            <a:r>
              <a:rPr lang="es-CL" dirty="0"/>
              <a:t>Proceso: </a:t>
            </a:r>
            <a:r>
              <a:rPr lang="es-CL" sz="2400" dirty="0">
                <a:effectLst/>
                <a:latin typeface="+mn-lt"/>
                <a:ea typeface="+mn-ea"/>
                <a:cs typeface="+mn-cs"/>
                <a:sym typeface="Open Sans"/>
              </a:rPr>
              <a:t>En el mismo caso de la liquidación de sueldo, parte del proceso sería el calculo de los descuentos de salud, AFP, etc.</a:t>
            </a:r>
          </a:p>
          <a:p>
            <a:endParaRPr lang="es-CL" dirty="0"/>
          </a:p>
        </p:txBody>
      </p:sp>
    </p:spTree>
    <p:extLst>
      <p:ext uri="{BB962C8B-B14F-4D97-AF65-F5344CB8AC3E}">
        <p14:creationId xmlns:p14="http://schemas.microsoft.com/office/powerpoint/2010/main" val="130273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62335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01937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1675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91821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899294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46515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93524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11BFFDA3-703B-5A46-AEFC-E14C30159CAC}" type="datetimeFigureOut">
              <a:rPr lang="es-ES" smtClean="0"/>
              <a:t>29/03/2023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819009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11BFFDA3-703B-5A46-AEFC-E14C30159CAC}" type="datetimeFigureOut">
              <a:rPr lang="es-ES" smtClean="0"/>
              <a:t>29/03/2023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079421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11BFFDA3-703B-5A46-AEFC-E14C30159CAC}" type="datetimeFigureOut">
              <a:rPr lang="es-ES" smtClean="0"/>
              <a:t>29/03/2023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342463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ierre">
    <p:spTree>
      <p:nvGrpSpPr>
        <p:cNvPr id="1" name=""/>
        <p:cNvGrpSpPr/>
        <p:nvPr/>
      </p:nvGrpSpPr>
      <p:grpSpPr>
        <a:xfrm>
          <a:off x="0" y="0"/>
          <a:ext cx="0" cy="0"/>
          <a:chOff x="0" y="0"/>
          <a:chExt cx="0" cy="0"/>
        </a:xfrm>
      </p:grpSpPr>
      <p:pic>
        <p:nvPicPr>
          <p:cNvPr id="135" name="Logo Universidad INACAP-Hor-1.jpg" descr="Logo Universidad INACAP-Hor-1.jpg"/>
          <p:cNvPicPr>
            <a:picLocks noChangeAspect="1"/>
          </p:cNvPicPr>
          <p:nvPr/>
        </p:nvPicPr>
        <p:blipFill>
          <a:blip r:embed="rId2"/>
          <a:srcRect l="18403" t="43193" r="18403" b="43193"/>
          <a:stretch>
            <a:fillRect/>
          </a:stretch>
        </p:blipFill>
        <p:spPr>
          <a:xfrm>
            <a:off x="2606725" y="3111500"/>
            <a:ext cx="3930503" cy="635000"/>
          </a:xfrm>
          <a:prstGeom prst="rect">
            <a:avLst/>
          </a:prstGeom>
          <a:ln w="12700">
            <a:miter lim="400000"/>
          </a:ln>
        </p:spPr>
      </p:pic>
      <p:pic>
        <p:nvPicPr>
          <p:cNvPr id="136" name="Imagen 4" descr="Imagen 4"/>
          <p:cNvPicPr>
            <a:picLocks noChangeAspect="1"/>
          </p:cNvPicPr>
          <p:nvPr/>
        </p:nvPicPr>
        <p:blipFill>
          <a:blip r:embed="rId3"/>
          <a:srcRect t="66057"/>
          <a:stretch>
            <a:fillRect/>
          </a:stretch>
        </p:blipFill>
        <p:spPr>
          <a:xfrm>
            <a:off x="0" y="4530244"/>
            <a:ext cx="9144000" cy="2327756"/>
          </a:xfrm>
          <a:prstGeom prst="rect">
            <a:avLst/>
          </a:prstGeom>
          <a:ln w="12700">
            <a:miter lim="400000"/>
          </a:ln>
        </p:spPr>
      </p:pic>
      <p:pic>
        <p:nvPicPr>
          <p:cNvPr id="137" name="Imagen 4" descr="Imagen 4"/>
          <p:cNvPicPr>
            <a:picLocks noChangeAspect="1"/>
          </p:cNvPicPr>
          <p:nvPr/>
        </p:nvPicPr>
        <p:blipFill>
          <a:blip r:embed="rId3"/>
          <a:srcRect b="87856"/>
          <a:stretch>
            <a:fillRect/>
          </a:stretch>
        </p:blipFill>
        <p:spPr>
          <a:xfrm>
            <a:off x="0" y="0"/>
            <a:ext cx="9144000" cy="832829"/>
          </a:xfrm>
          <a:prstGeom prst="rect">
            <a:avLst/>
          </a:prstGeom>
          <a:ln w="12700">
            <a:miter lim="400000"/>
          </a:ln>
        </p:spPr>
      </p:pic>
      <p:sp>
        <p:nvSpPr>
          <p:cNvPr id="138" name="Rectángulo"/>
          <p:cNvSpPr/>
          <p:nvPr/>
        </p:nvSpPr>
        <p:spPr>
          <a:xfrm>
            <a:off x="2190750" y="3111500"/>
            <a:ext cx="4762500" cy="635000"/>
          </a:xfrm>
          <a:prstGeom prst="rect">
            <a:avLst/>
          </a:prstGeom>
          <a:solidFill>
            <a:srgbClr val="FFFFFF"/>
          </a:solidFill>
          <a:ln w="12700" cap="flat">
            <a:noFill/>
            <a:miter lim="400000"/>
          </a:ln>
          <a:effectLst/>
        </p:spPr>
        <p:txBody>
          <a:bodyPr wrap="square" lIns="23813" tIns="23813" rIns="23813" bIns="23813" numCol="1" anchor="ctr">
            <a:noAutofit/>
          </a:bodyPr>
          <a:lstStyle/>
          <a:p>
            <a:pPr algn="ctr" defTabSz="171450">
              <a:defRPr sz="4000" b="1" spc="0">
                <a:solidFill>
                  <a:srgbClr val="FFFFFF"/>
                </a:solidFill>
                <a:latin typeface="+mn-lt"/>
                <a:ea typeface="+mn-ea"/>
                <a:cs typeface="+mn-cs"/>
                <a:sym typeface="Open Sans"/>
              </a:defRPr>
            </a:pPr>
            <a:endParaRPr sz="1500"/>
          </a:p>
        </p:txBody>
      </p:sp>
      <p:pic>
        <p:nvPicPr>
          <p:cNvPr id="139" name="INACAP_conbajada2.jpeg" descr="INACAP_conbajada2.jpeg"/>
          <p:cNvPicPr>
            <a:picLocks noChangeAspect="1"/>
          </p:cNvPicPr>
          <p:nvPr/>
        </p:nvPicPr>
        <p:blipFill rotWithShape="1">
          <a:blip r:embed="rId4"/>
          <a:srcRect l="53186"/>
          <a:stretch/>
        </p:blipFill>
        <p:spPr>
          <a:xfrm>
            <a:off x="3682781" y="3111500"/>
            <a:ext cx="1778439" cy="635000"/>
          </a:xfrm>
          <a:prstGeom prst="rect">
            <a:avLst/>
          </a:prstGeom>
          <a:ln w="12700" cap="flat">
            <a:noFill/>
            <a:miter lim="400000"/>
          </a:ln>
          <a:effectLst/>
        </p:spPr>
      </p:pic>
      <p:sp>
        <p:nvSpPr>
          <p:cNvPr id="14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2166606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11BFFDA3-703B-5A46-AEFC-E14C30159CAC}" type="datetimeFigureOut">
              <a:rPr lang="es-ES" smtClean="0"/>
              <a:t>29/03/2023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6849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1BFFDA3-703B-5A46-AEFC-E14C30159CAC}" type="datetimeFigureOut">
              <a:rPr lang="es-ES" smtClean="0"/>
              <a:t>29/03/2023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310554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11BFFDA3-703B-5A46-AEFC-E14C30159CAC}" type="datetimeFigureOut">
              <a:rPr lang="es-ES" smtClean="0"/>
              <a:t>29/03/2023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305568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11BFFDA3-703B-5A46-AEFC-E14C30159CAC}" type="datetimeFigureOut">
              <a:rPr lang="es-ES" smtClean="0"/>
              <a:t>29/03/2023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1737575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11BFFDA3-703B-5A46-AEFC-E14C30159CAC}" type="datetimeFigureOut">
              <a:rPr lang="es-ES" smtClean="0"/>
              <a:t>29/03/2023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7984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1BFFDA3-703B-5A46-AEFC-E14C30159CAC}" type="datetimeFigureOut">
              <a:rPr lang="es-ES" smtClean="0"/>
              <a:t>29/03/2023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733729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11BFFDA3-703B-5A46-AEFC-E14C30159CAC}" type="datetimeFigureOut">
              <a:rPr lang="es-ES" smtClean="0"/>
              <a:t>29/03/2023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32804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11BFFDA3-703B-5A46-AEFC-E14C30159CAC}" type="datetimeFigureOut">
              <a:rPr lang="es-ES" smtClean="0"/>
              <a:t>29/03/2023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06753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FFDA3-703B-5A46-AEFC-E14C30159CAC}" type="datetimeFigureOut">
              <a:rPr lang="es-ES" smtClean="0"/>
              <a:t>29/03/2023</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E25F8-CB20-F449-B4F4-A964C31BB732}" type="slidenum">
              <a:rPr lang="es-ES" smtClean="0"/>
              <a:t>‹Nº›</a:t>
            </a:fld>
            <a:endParaRPr lang="es-ES"/>
          </a:p>
        </p:txBody>
      </p:sp>
    </p:spTree>
    <p:extLst>
      <p:ext uri="{BB962C8B-B14F-4D97-AF65-F5344CB8AC3E}">
        <p14:creationId xmlns:p14="http://schemas.microsoft.com/office/powerpoint/2010/main" val="2875313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Cgc0kt5vec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gif"/><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concepto.de/logica/"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concepto.de/sujeto/" TargetMode="External"/><Relationship Id="rId4" Type="http://schemas.openxmlformats.org/officeDocument/2006/relationships/hyperlink" Target="https://concepto.de/matematica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dectau.uclm.es/fasill/"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ctrTitle"/>
          </p:nvPr>
        </p:nvSpPr>
        <p:spPr>
          <a:xfrm>
            <a:off x="685800" y="2585883"/>
            <a:ext cx="7772400" cy="685347"/>
          </a:xfrm>
        </p:spPr>
        <p:txBody>
          <a:bodyPr>
            <a:normAutofit fontScale="90000"/>
          </a:bodyPr>
          <a:lstStyle/>
          <a:p>
            <a:r>
              <a:rPr lang="es-CL" sz="3600" b="1" dirty="0">
                <a:solidFill>
                  <a:srgbClr val="D40202"/>
                </a:solidFill>
                <a:latin typeface="Myriad Pro"/>
                <a:cs typeface="Myriad Pro"/>
              </a:rPr>
              <a:t>Presentación</a:t>
            </a:r>
            <a:br>
              <a:rPr lang="es-CL" sz="3600" b="1" dirty="0">
                <a:solidFill>
                  <a:srgbClr val="D40202"/>
                </a:solidFill>
                <a:latin typeface="Myriad Pro"/>
                <a:cs typeface="Myriad Pro"/>
              </a:rPr>
            </a:br>
            <a:r>
              <a:rPr lang="es-CL" sz="3600" b="1" dirty="0">
                <a:solidFill>
                  <a:srgbClr val="D40202"/>
                </a:solidFill>
                <a:latin typeface="Myriad Pro"/>
                <a:cs typeface="Myriad Pro"/>
              </a:rPr>
              <a:t>Introducción a la Programación</a:t>
            </a:r>
          </a:p>
        </p:txBody>
      </p:sp>
      <p:sp>
        <p:nvSpPr>
          <p:cNvPr id="10" name="Rectángulo 9"/>
          <p:cNvSpPr/>
          <p:nvPr/>
        </p:nvSpPr>
        <p:spPr>
          <a:xfrm>
            <a:off x="469607" y="67975"/>
            <a:ext cx="1867756" cy="1867756"/>
          </a:xfrm>
          <a:prstGeom prst="rect">
            <a:avLst/>
          </a:prstGeom>
          <a:solidFill>
            <a:srgbClr val="D402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Título 1"/>
          <p:cNvSpPr txBox="1">
            <a:spLocks/>
          </p:cNvSpPr>
          <p:nvPr/>
        </p:nvSpPr>
        <p:spPr>
          <a:xfrm>
            <a:off x="386154" y="219980"/>
            <a:ext cx="2022937" cy="7577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sz="1400" kern="1400" dirty="0">
                <a:solidFill>
                  <a:schemeClr val="bg1"/>
                </a:solidFill>
                <a:latin typeface="Myriad Pro Light"/>
                <a:cs typeface="Myriad Pro Light"/>
              </a:rPr>
              <a:t>INFORMATICA Y</a:t>
            </a:r>
            <a:br>
              <a:rPr lang="es-CL" sz="1400" kern="1400" dirty="0">
                <a:solidFill>
                  <a:schemeClr val="bg1"/>
                </a:solidFill>
                <a:latin typeface="Myriad Pro Light"/>
                <a:cs typeface="Myriad Pro Light"/>
              </a:rPr>
            </a:br>
            <a:r>
              <a:rPr lang="es-CL" sz="1400" kern="1400" dirty="0">
                <a:solidFill>
                  <a:schemeClr val="bg1"/>
                </a:solidFill>
                <a:latin typeface="Myriad Pro Light"/>
                <a:cs typeface="Myriad Pro Light"/>
              </a:rPr>
              <a:t>TELECOMUNICACIONES</a:t>
            </a:r>
          </a:p>
        </p:txBody>
      </p:sp>
      <p:pic>
        <p:nvPicPr>
          <p:cNvPr id="12" name="Imagen 1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47" y="1332361"/>
            <a:ext cx="1270076" cy="342346"/>
          </a:xfrm>
          <a:prstGeom prst="rect">
            <a:avLst/>
          </a:prstGeom>
        </p:spPr>
      </p:pic>
      <p:cxnSp>
        <p:nvCxnSpPr>
          <p:cNvPr id="14" name="Conector recto 13"/>
          <p:cNvCxnSpPr/>
          <p:nvPr/>
        </p:nvCxnSpPr>
        <p:spPr>
          <a:xfrm>
            <a:off x="615294" y="1077855"/>
            <a:ext cx="1576383"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5" name="Subtítulo 2"/>
          <p:cNvSpPr>
            <a:spLocks noGrp="1"/>
          </p:cNvSpPr>
          <p:nvPr>
            <p:ph type="subTitle" idx="1"/>
          </p:nvPr>
        </p:nvSpPr>
        <p:spPr>
          <a:xfrm>
            <a:off x="1297360" y="3712724"/>
            <a:ext cx="6400800" cy="362194"/>
          </a:xfrm>
        </p:spPr>
        <p:txBody>
          <a:bodyPr>
            <a:normAutofit fontScale="70000" lnSpcReduction="20000"/>
          </a:bodyPr>
          <a:lstStyle/>
          <a:p>
            <a:pPr marL="0" indent="0" algn="ctr">
              <a:buNone/>
            </a:pPr>
            <a:r>
              <a:rPr lang="es-CL" b="0" i="0" dirty="0">
                <a:solidFill>
                  <a:srgbClr val="5A6573"/>
                </a:solidFill>
                <a:effectLst/>
                <a:latin typeface="Arial" panose="020B0604020202020204" pitchFamily="34" charset="0"/>
              </a:rPr>
              <a:t>V-IEI-N1-P1-C1</a:t>
            </a:r>
            <a:endParaRPr lang="es-CL" dirty="0">
              <a:latin typeface="Myriad Pro"/>
              <a:cs typeface="Myriad Pro"/>
            </a:endParaRPr>
          </a:p>
        </p:txBody>
      </p:sp>
      <p:sp>
        <p:nvSpPr>
          <p:cNvPr id="16" name="CuadroTexto 15"/>
          <p:cNvSpPr txBox="1"/>
          <p:nvPr/>
        </p:nvSpPr>
        <p:spPr>
          <a:xfrm>
            <a:off x="2961199" y="4114523"/>
            <a:ext cx="3887275" cy="585417"/>
          </a:xfrm>
          <a:prstGeom prst="rect">
            <a:avLst/>
          </a:prstGeom>
          <a:noFill/>
        </p:spPr>
        <p:txBody>
          <a:bodyPr wrap="square" rtlCol="0">
            <a:spAutoFit/>
          </a:bodyPr>
          <a:lstStyle/>
          <a:p>
            <a:pPr>
              <a:lnSpc>
                <a:spcPct val="120000"/>
              </a:lnSpc>
            </a:pPr>
            <a:endParaRPr lang="es-CL" sz="1400" dirty="0">
              <a:latin typeface="Myriad Pro"/>
              <a:cs typeface="Myriad Pro"/>
            </a:endParaRPr>
          </a:p>
          <a:p>
            <a:pPr>
              <a:lnSpc>
                <a:spcPct val="120000"/>
              </a:lnSpc>
            </a:pPr>
            <a:r>
              <a:rPr lang="es-CL" sz="1400" dirty="0">
                <a:latin typeface="Myriad Pro"/>
                <a:cs typeface="Myriad Pro"/>
              </a:rPr>
              <a:t>PROFESOR: PABLO  CESAR LOPEZ CHACON </a:t>
            </a:r>
          </a:p>
        </p:txBody>
      </p:sp>
      <p:pic>
        <p:nvPicPr>
          <p:cNvPr id="18" name="Imagen 17"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Tree>
    <p:extLst>
      <p:ext uri="{BB962C8B-B14F-4D97-AF65-F5344CB8AC3E}">
        <p14:creationId xmlns:p14="http://schemas.microsoft.com/office/powerpoint/2010/main" val="808890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p:txBody>
          <a:bodyPr>
            <a:normAutofit/>
          </a:bodyPr>
          <a:lstStyle/>
          <a:p>
            <a:pPr algn="l"/>
            <a:r>
              <a:rPr lang="es-CL" sz="2400" b="1" dirty="0">
                <a:solidFill>
                  <a:srgbClr val="D40202"/>
                </a:solidFill>
                <a:latin typeface="Myriad Pro"/>
                <a:cs typeface="Myriad Pro"/>
              </a:rPr>
              <a:t>Asignatura</a:t>
            </a:r>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2" name="Rectángulo 1">
            <a:extLst>
              <a:ext uri="{FF2B5EF4-FFF2-40B4-BE49-F238E27FC236}">
                <a16:creationId xmlns:a16="http://schemas.microsoft.com/office/drawing/2014/main" id="{A4A5F73A-58F9-4320-82BF-D726CE81C51F}"/>
              </a:ext>
            </a:extLst>
          </p:cNvPr>
          <p:cNvSpPr/>
          <p:nvPr/>
        </p:nvSpPr>
        <p:spPr>
          <a:xfrm>
            <a:off x="457200" y="1919491"/>
            <a:ext cx="1987061" cy="95580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CL" sz="1400" dirty="0">
                <a:solidFill>
                  <a:schemeClr val="tx1"/>
                </a:solidFill>
              </a:rPr>
              <a:t>Lenguajes Altamente Dinámicos/débilmente Tipados</a:t>
            </a:r>
          </a:p>
        </p:txBody>
      </p:sp>
      <p:cxnSp>
        <p:nvCxnSpPr>
          <p:cNvPr id="7" name="Conector recto de flecha 6">
            <a:extLst>
              <a:ext uri="{FF2B5EF4-FFF2-40B4-BE49-F238E27FC236}">
                <a16:creationId xmlns:a16="http://schemas.microsoft.com/office/drawing/2014/main" id="{D0464311-F6D9-49BC-AA89-995B474FADC2}"/>
              </a:ext>
            </a:extLst>
          </p:cNvPr>
          <p:cNvCxnSpPr>
            <a:cxnSpLocks/>
          </p:cNvCxnSpPr>
          <p:nvPr/>
        </p:nvCxnSpPr>
        <p:spPr>
          <a:xfrm>
            <a:off x="1482968" y="2948354"/>
            <a:ext cx="0" cy="1289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C2051F3A-7E6E-436D-B992-4328DDB574F2}"/>
              </a:ext>
            </a:extLst>
          </p:cNvPr>
          <p:cNvSpPr/>
          <p:nvPr/>
        </p:nvSpPr>
        <p:spPr>
          <a:xfrm>
            <a:off x="457199" y="4366135"/>
            <a:ext cx="2051539" cy="1198873"/>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a:t>24 + 12 </a:t>
            </a:r>
            <a:r>
              <a:rPr lang="es-CL" dirty="0" err="1"/>
              <a:t>Hrs</a:t>
            </a:r>
            <a:r>
              <a:rPr lang="es-CL" dirty="0"/>
              <a:t>.</a:t>
            </a:r>
          </a:p>
        </p:txBody>
      </p:sp>
      <p:sp>
        <p:nvSpPr>
          <p:cNvPr id="3" name="CuadroTexto 2">
            <a:extLst>
              <a:ext uri="{FF2B5EF4-FFF2-40B4-BE49-F238E27FC236}">
                <a16:creationId xmlns:a16="http://schemas.microsoft.com/office/drawing/2014/main" id="{6B8D66FA-47FD-4F94-ADAA-800311ECB15A}"/>
              </a:ext>
            </a:extLst>
          </p:cNvPr>
          <p:cNvSpPr txBox="1"/>
          <p:nvPr/>
        </p:nvSpPr>
        <p:spPr>
          <a:xfrm>
            <a:off x="3645876" y="1919491"/>
            <a:ext cx="4572000" cy="1200329"/>
          </a:xfrm>
          <a:prstGeom prst="rect">
            <a:avLst/>
          </a:prstGeom>
          <a:solidFill>
            <a:schemeClr val="accent5">
              <a:lumMod val="20000"/>
              <a:lumOff val="80000"/>
            </a:schemeClr>
          </a:solidFill>
        </p:spPr>
        <p:txBody>
          <a:bodyPr wrap="square">
            <a:spAutoFit/>
          </a:bodyPr>
          <a:lstStyle/>
          <a:p>
            <a:pPr algn="just"/>
            <a:r>
              <a:rPr lang="es-CL" dirty="0">
                <a:latin typeface="Segoe UI Light" panose="020B0502040204020203" pitchFamily="34" charset="0"/>
                <a:cs typeface="Segoe UI Light" panose="020B0502040204020203" pitchFamily="34" charset="0"/>
              </a:rPr>
              <a:t>2.1.- </a:t>
            </a:r>
            <a:r>
              <a:rPr lang="es-ES" dirty="0">
                <a:latin typeface="Segoe UI Light" panose="020B0502040204020203" pitchFamily="34" charset="0"/>
                <a:cs typeface="Segoe UI Light" panose="020B0502040204020203" pitchFamily="34" charset="0"/>
              </a:rPr>
              <a:t>Resuelve problemas a partir de la codificación de un script de complejidad moderada, aplicando herramientas y estándares de la industria.</a:t>
            </a:r>
            <a:endParaRPr lang="es-CL"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6220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p:txBody>
          <a:bodyPr>
            <a:normAutofit/>
          </a:bodyPr>
          <a:lstStyle/>
          <a:p>
            <a:pPr algn="l"/>
            <a:r>
              <a:rPr lang="es-CL" sz="2400" b="1" dirty="0">
                <a:solidFill>
                  <a:srgbClr val="D40202"/>
                </a:solidFill>
                <a:latin typeface="Myriad Pro"/>
                <a:cs typeface="Myriad Pro"/>
              </a:rPr>
              <a:t>Asignatura</a:t>
            </a:r>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2" name="Rectángulo 1">
            <a:extLst>
              <a:ext uri="{FF2B5EF4-FFF2-40B4-BE49-F238E27FC236}">
                <a16:creationId xmlns:a16="http://schemas.microsoft.com/office/drawing/2014/main" id="{C11CD2B0-B542-46AE-98CB-A958B4826445}"/>
              </a:ext>
            </a:extLst>
          </p:cNvPr>
          <p:cNvSpPr/>
          <p:nvPr/>
        </p:nvSpPr>
        <p:spPr>
          <a:xfrm>
            <a:off x="521677" y="1759739"/>
            <a:ext cx="1987061" cy="1143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L" dirty="0"/>
              <a:t>Arreglos, tuplas y diccionarios.</a:t>
            </a:r>
          </a:p>
        </p:txBody>
      </p:sp>
      <p:cxnSp>
        <p:nvCxnSpPr>
          <p:cNvPr id="7" name="Conector recto de flecha 6">
            <a:extLst>
              <a:ext uri="{FF2B5EF4-FFF2-40B4-BE49-F238E27FC236}">
                <a16:creationId xmlns:a16="http://schemas.microsoft.com/office/drawing/2014/main" id="{8A7ADE58-1BF9-4482-873C-02AF72273E6F}"/>
              </a:ext>
            </a:extLst>
          </p:cNvPr>
          <p:cNvCxnSpPr>
            <a:cxnSpLocks/>
          </p:cNvCxnSpPr>
          <p:nvPr/>
        </p:nvCxnSpPr>
        <p:spPr>
          <a:xfrm>
            <a:off x="1482968" y="2948354"/>
            <a:ext cx="0" cy="1289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1603B9A1-6991-4DF6-95C7-579D2664ED5D}"/>
              </a:ext>
            </a:extLst>
          </p:cNvPr>
          <p:cNvSpPr/>
          <p:nvPr/>
        </p:nvSpPr>
        <p:spPr>
          <a:xfrm>
            <a:off x="457199" y="4366135"/>
            <a:ext cx="2051539" cy="1198873"/>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a:t>24 </a:t>
            </a:r>
            <a:r>
              <a:rPr lang="es-CL" dirty="0" err="1"/>
              <a:t>Hrs</a:t>
            </a:r>
            <a:r>
              <a:rPr lang="es-CL" dirty="0"/>
              <a:t>.</a:t>
            </a:r>
          </a:p>
        </p:txBody>
      </p:sp>
      <p:sp>
        <p:nvSpPr>
          <p:cNvPr id="3" name="CuadroTexto 2">
            <a:extLst>
              <a:ext uri="{FF2B5EF4-FFF2-40B4-BE49-F238E27FC236}">
                <a16:creationId xmlns:a16="http://schemas.microsoft.com/office/drawing/2014/main" id="{5BDC3F3B-4B97-4584-B9AF-C69AF9E3472F}"/>
              </a:ext>
            </a:extLst>
          </p:cNvPr>
          <p:cNvSpPr txBox="1"/>
          <p:nvPr/>
        </p:nvSpPr>
        <p:spPr>
          <a:xfrm>
            <a:off x="3645876" y="1658615"/>
            <a:ext cx="4572000" cy="1077218"/>
          </a:xfrm>
          <a:prstGeom prst="rect">
            <a:avLst/>
          </a:prstGeom>
          <a:solidFill>
            <a:schemeClr val="accent5">
              <a:lumMod val="20000"/>
              <a:lumOff val="80000"/>
            </a:schemeClr>
          </a:solidFill>
        </p:spPr>
        <p:txBody>
          <a:bodyPr wrap="square">
            <a:spAutoFit/>
          </a:bodyPr>
          <a:lstStyle/>
          <a:p>
            <a:pPr algn="just"/>
            <a:r>
              <a:rPr lang="es-CL" sz="1600" dirty="0">
                <a:latin typeface="Segoe UI Light" panose="020B0502040204020203" pitchFamily="34" charset="0"/>
                <a:cs typeface="Segoe UI Light" panose="020B0502040204020203" pitchFamily="34" charset="0"/>
              </a:rPr>
              <a:t>3.1.- </a:t>
            </a:r>
            <a:r>
              <a:rPr lang="es-ES" sz="1600" dirty="0">
                <a:latin typeface="Segoe UI Light" panose="020B0502040204020203" pitchFamily="34" charset="0"/>
                <a:cs typeface="Segoe UI Light" panose="020B0502040204020203" pitchFamily="34" charset="0"/>
              </a:rPr>
              <a:t>Desarrolla Script que almacenen datos en memoria mediante el uso de arreglos unidimensional, tuplas y diccionarios, incluyendo su anidación recorrido y visualización.</a:t>
            </a:r>
            <a:endParaRPr lang="es-CL"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7491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2" name="CuadroTexto 1">
            <a:extLst>
              <a:ext uri="{FF2B5EF4-FFF2-40B4-BE49-F238E27FC236}">
                <a16:creationId xmlns:a16="http://schemas.microsoft.com/office/drawing/2014/main" id="{8B60D767-CB6D-4C3E-BD16-4961467CA39E}"/>
              </a:ext>
            </a:extLst>
          </p:cNvPr>
          <p:cNvSpPr txBox="1"/>
          <p:nvPr/>
        </p:nvSpPr>
        <p:spPr>
          <a:xfrm>
            <a:off x="820615" y="890954"/>
            <a:ext cx="4073769" cy="4247317"/>
          </a:xfrm>
          <a:prstGeom prst="rect">
            <a:avLst/>
          </a:prstGeom>
          <a:noFill/>
        </p:spPr>
        <p:txBody>
          <a:bodyPr wrap="square" rtlCol="0" anchor="t">
            <a:spAutoFit/>
          </a:bodyPr>
          <a:lstStyle/>
          <a:p>
            <a:r>
              <a:rPr lang="es-CL" sz="3600" b="1" dirty="0"/>
              <a:t>TIPS</a:t>
            </a:r>
          </a:p>
          <a:p>
            <a:endParaRPr lang="es-CL" dirty="0"/>
          </a:p>
          <a:p>
            <a:endParaRPr lang="es-CL" dirty="0"/>
          </a:p>
          <a:p>
            <a:pPr marL="285750" indent="-285750">
              <a:buFont typeface="Wingdings" panose="05000000000000000000" pitchFamily="2" charset="2"/>
              <a:buChar char="ü"/>
            </a:pPr>
            <a:r>
              <a:rPr lang="es-CL" dirty="0">
                <a:solidFill>
                  <a:srgbClr val="FF0000"/>
                </a:solidFill>
              </a:rPr>
              <a:t>Investigar (Exponer)</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Consultar</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Razonar</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Tomar apuntes</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Autogestión</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Autoaprendizaje</a:t>
            </a:r>
          </a:p>
        </p:txBody>
      </p:sp>
    </p:spTree>
    <p:extLst>
      <p:ext uri="{BB962C8B-B14F-4D97-AF65-F5344CB8AC3E}">
        <p14:creationId xmlns:p14="http://schemas.microsoft.com/office/powerpoint/2010/main" val="3777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2" name="CuadroTexto 1">
            <a:extLst>
              <a:ext uri="{FF2B5EF4-FFF2-40B4-BE49-F238E27FC236}">
                <a16:creationId xmlns:a16="http://schemas.microsoft.com/office/drawing/2014/main" id="{7CAD7DE0-C713-4FA1-AE70-93BDFAE09468}"/>
              </a:ext>
            </a:extLst>
          </p:cNvPr>
          <p:cNvSpPr txBox="1"/>
          <p:nvPr/>
        </p:nvSpPr>
        <p:spPr>
          <a:xfrm>
            <a:off x="767862" y="829788"/>
            <a:ext cx="2754271" cy="4247317"/>
          </a:xfrm>
          <a:prstGeom prst="rect">
            <a:avLst/>
          </a:prstGeom>
          <a:noFill/>
        </p:spPr>
        <p:txBody>
          <a:bodyPr wrap="square" rtlCol="0">
            <a:spAutoFit/>
          </a:bodyPr>
          <a:lstStyle/>
          <a:p>
            <a:r>
              <a:rPr lang="es-CL" b="1" dirty="0"/>
              <a:t>Software de Apoyo</a:t>
            </a:r>
          </a:p>
          <a:p>
            <a:endParaRPr lang="es-CL" dirty="0"/>
          </a:p>
          <a:p>
            <a:endParaRPr lang="es-CL" dirty="0"/>
          </a:p>
          <a:p>
            <a:pPr marL="285750" indent="-285750">
              <a:buFont typeface="Wingdings" panose="05000000000000000000" pitchFamily="2" charset="2"/>
              <a:buChar char="ü"/>
            </a:pPr>
            <a:r>
              <a:rPr lang="es-CL" dirty="0"/>
              <a:t>MS TEAMS*</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MS PowerPoint</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ATOM</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Python 3</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PSEINT pseudocódigo</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ü"/>
            </a:pPr>
            <a:r>
              <a:rPr lang="es-CL" dirty="0"/>
              <a:t>Visual Studio </a:t>
            </a:r>
            <a:r>
              <a:rPr lang="es-CL" dirty="0" err="1"/>
              <a:t>Code</a:t>
            </a:r>
            <a:endParaRPr lang="es-CL" dirty="0"/>
          </a:p>
          <a:p>
            <a:endParaRPr lang="es-CL" dirty="0"/>
          </a:p>
        </p:txBody>
      </p:sp>
      <p:sp>
        <p:nvSpPr>
          <p:cNvPr id="3" name="CuadroTexto 2">
            <a:extLst>
              <a:ext uri="{FF2B5EF4-FFF2-40B4-BE49-F238E27FC236}">
                <a16:creationId xmlns:a16="http://schemas.microsoft.com/office/drawing/2014/main" id="{8384C67E-C12A-4423-A650-D10090092B91}"/>
              </a:ext>
            </a:extLst>
          </p:cNvPr>
          <p:cNvSpPr txBox="1"/>
          <p:nvPr/>
        </p:nvSpPr>
        <p:spPr>
          <a:xfrm>
            <a:off x="818444" y="5503333"/>
            <a:ext cx="2816578" cy="338554"/>
          </a:xfrm>
          <a:prstGeom prst="rect">
            <a:avLst/>
          </a:prstGeom>
          <a:noFill/>
        </p:spPr>
        <p:txBody>
          <a:bodyPr wrap="square" rtlCol="0">
            <a:spAutoFit/>
          </a:bodyPr>
          <a:lstStyle/>
          <a:p>
            <a:r>
              <a:rPr lang="es-CL" sz="1600" dirty="0"/>
              <a:t>*Plataforma para clases online</a:t>
            </a:r>
          </a:p>
        </p:txBody>
      </p:sp>
      <p:pic>
        <p:nvPicPr>
          <p:cNvPr id="4" name="Imagen 3">
            <a:extLst>
              <a:ext uri="{FF2B5EF4-FFF2-40B4-BE49-F238E27FC236}">
                <a16:creationId xmlns:a16="http://schemas.microsoft.com/office/drawing/2014/main" id="{656326FE-F33A-4625-89E4-DF7055D031D8}"/>
              </a:ext>
            </a:extLst>
          </p:cNvPr>
          <p:cNvPicPr>
            <a:picLocks noChangeAspect="1"/>
          </p:cNvPicPr>
          <p:nvPr/>
        </p:nvPicPr>
        <p:blipFill>
          <a:blip r:embed="rId3"/>
          <a:stretch>
            <a:fillRect/>
          </a:stretch>
        </p:blipFill>
        <p:spPr>
          <a:xfrm>
            <a:off x="3867025" y="108757"/>
            <a:ext cx="5096933" cy="2470909"/>
          </a:xfrm>
          <a:prstGeom prst="rect">
            <a:avLst/>
          </a:prstGeom>
        </p:spPr>
      </p:pic>
      <p:pic>
        <p:nvPicPr>
          <p:cNvPr id="7" name="Imagen 6" descr="Logotipo&#10;&#10;Descripción generada automáticamente">
            <a:extLst>
              <a:ext uri="{FF2B5EF4-FFF2-40B4-BE49-F238E27FC236}">
                <a16:creationId xmlns:a16="http://schemas.microsoft.com/office/drawing/2014/main" id="{83EB8037-C91F-46C7-BB15-2C7DC70EF413}"/>
              </a:ext>
            </a:extLst>
          </p:cNvPr>
          <p:cNvPicPr>
            <a:picLocks noChangeAspect="1"/>
          </p:cNvPicPr>
          <p:nvPr/>
        </p:nvPicPr>
        <p:blipFill>
          <a:blip r:embed="rId4"/>
          <a:stretch>
            <a:fillRect/>
          </a:stretch>
        </p:blipFill>
        <p:spPr>
          <a:xfrm>
            <a:off x="4197397" y="3077691"/>
            <a:ext cx="4261364" cy="2130682"/>
          </a:xfrm>
          <a:prstGeom prst="rect">
            <a:avLst/>
          </a:prstGeom>
        </p:spPr>
      </p:pic>
    </p:spTree>
    <p:extLst>
      <p:ext uri="{BB962C8B-B14F-4D97-AF65-F5344CB8AC3E}">
        <p14:creationId xmlns:p14="http://schemas.microsoft.com/office/powerpoint/2010/main" val="60730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2" name="CuadroTexto 1">
            <a:extLst>
              <a:ext uri="{FF2B5EF4-FFF2-40B4-BE49-F238E27FC236}">
                <a16:creationId xmlns:a16="http://schemas.microsoft.com/office/drawing/2014/main" id="{C81C193B-6BC0-4FD4-BF3F-21982DCB92B6}"/>
              </a:ext>
            </a:extLst>
          </p:cNvPr>
          <p:cNvSpPr txBox="1"/>
          <p:nvPr/>
        </p:nvSpPr>
        <p:spPr>
          <a:xfrm>
            <a:off x="372207" y="449834"/>
            <a:ext cx="8399585" cy="3139321"/>
          </a:xfrm>
          <a:prstGeom prst="rect">
            <a:avLst/>
          </a:prstGeom>
          <a:noFill/>
        </p:spPr>
        <p:txBody>
          <a:bodyPr wrap="square" rtlCol="0">
            <a:spAutoFit/>
          </a:bodyPr>
          <a:lstStyle/>
          <a:p>
            <a:r>
              <a:rPr lang="es-CL" b="1" dirty="0"/>
              <a:t>Actividad No1.: </a:t>
            </a:r>
            <a:r>
              <a:rPr lang="es-CL" dirty="0"/>
              <a:t>Evaluación Diagnóstico (30 min)</a:t>
            </a:r>
          </a:p>
          <a:p>
            <a:endParaRPr lang="es-CL" dirty="0"/>
          </a:p>
          <a:p>
            <a:r>
              <a:rPr lang="es-CL" dirty="0"/>
              <a:t>1.- Descargar archivo WORD “EV_D01”, desde ambiente de aprendizaje (AAI).</a:t>
            </a:r>
          </a:p>
          <a:p>
            <a:r>
              <a:rPr lang="es-CL" dirty="0"/>
              <a:t>2.- Desarrollar evaluación, se debe considerar guardar el progreso del archivo.</a:t>
            </a:r>
          </a:p>
          <a:p>
            <a:r>
              <a:rPr lang="es-CL" dirty="0"/>
              <a:t>3.- Paso a paso para proceso de carga de archivos en AAI.</a:t>
            </a:r>
          </a:p>
          <a:p>
            <a:r>
              <a:rPr lang="es-CL" dirty="0"/>
              <a:t>	3.1.- *Se asume que tienen acceso a la asignatura en el AAI, ingresar al siguiente link mostrado en la imagen:</a:t>
            </a:r>
          </a:p>
          <a:p>
            <a:endParaRPr lang="es-CL" b="1" dirty="0"/>
          </a:p>
          <a:p>
            <a:endParaRPr lang="es-CL" dirty="0"/>
          </a:p>
          <a:p>
            <a:endParaRPr lang="es-CL" dirty="0"/>
          </a:p>
          <a:p>
            <a:endParaRPr lang="es-CL" dirty="0"/>
          </a:p>
        </p:txBody>
      </p:sp>
      <p:pic>
        <p:nvPicPr>
          <p:cNvPr id="3" name="Imagen 2">
            <a:extLst>
              <a:ext uri="{FF2B5EF4-FFF2-40B4-BE49-F238E27FC236}">
                <a16:creationId xmlns:a16="http://schemas.microsoft.com/office/drawing/2014/main" id="{E1E8F98A-5A45-407F-BBA9-DBEAF5FCFD2E}"/>
              </a:ext>
            </a:extLst>
          </p:cNvPr>
          <p:cNvPicPr>
            <a:picLocks noChangeAspect="1"/>
          </p:cNvPicPr>
          <p:nvPr/>
        </p:nvPicPr>
        <p:blipFill>
          <a:blip r:embed="rId3"/>
          <a:stretch>
            <a:fillRect/>
          </a:stretch>
        </p:blipFill>
        <p:spPr>
          <a:xfrm>
            <a:off x="776309" y="2639765"/>
            <a:ext cx="7185378" cy="3472456"/>
          </a:xfrm>
          <a:prstGeom prst="rect">
            <a:avLst/>
          </a:prstGeom>
        </p:spPr>
      </p:pic>
    </p:spTree>
    <p:extLst>
      <p:ext uri="{BB962C8B-B14F-4D97-AF65-F5344CB8AC3E}">
        <p14:creationId xmlns:p14="http://schemas.microsoft.com/office/powerpoint/2010/main" val="107494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7502402-84C5-44E6-9D32-D52533B59A76}"/>
              </a:ext>
            </a:extLst>
          </p:cNvPr>
          <p:cNvSpPr txBox="1"/>
          <p:nvPr/>
        </p:nvSpPr>
        <p:spPr>
          <a:xfrm>
            <a:off x="771525" y="1967266"/>
            <a:ext cx="1971675" cy="2547257"/>
          </a:xfrm>
          <a:prstGeom prst="rect">
            <a:avLst/>
          </a:prstGeom>
          <a:noFill/>
        </p:spPr>
        <p:txBody>
          <a:bodyPr vert="horz" lIns="91440" tIns="45720" rIns="91440" bIns="45720" rtlCol="0" anchor="ctr">
            <a:normAutofit/>
          </a:bodyPr>
          <a:lstStyle/>
          <a:p>
            <a:pPr defTabSz="914400">
              <a:lnSpc>
                <a:spcPct val="90000"/>
              </a:lnSpc>
              <a:spcBef>
                <a:spcPct val="0"/>
              </a:spcBef>
              <a:spcAft>
                <a:spcPts val="600"/>
              </a:spcAft>
            </a:pPr>
            <a:r>
              <a:rPr lang="en-US" sz="1900" kern="1200" dirty="0">
                <a:solidFill>
                  <a:srgbClr val="FFFFFF"/>
                </a:solidFill>
                <a:latin typeface="+mj-lt"/>
                <a:ea typeface="+mj-ea"/>
                <a:cs typeface="+mj-cs"/>
              </a:rPr>
              <a:t>3.2 Al </a:t>
            </a:r>
            <a:r>
              <a:rPr lang="en-US" sz="1900" kern="1200" dirty="0" err="1">
                <a:solidFill>
                  <a:srgbClr val="FFFFFF"/>
                </a:solidFill>
                <a:latin typeface="+mj-lt"/>
                <a:ea typeface="+mj-ea"/>
                <a:cs typeface="+mj-cs"/>
              </a:rPr>
              <a:t>abrir</a:t>
            </a:r>
            <a:r>
              <a:rPr lang="en-US" sz="1900" kern="1200" dirty="0">
                <a:solidFill>
                  <a:srgbClr val="FFFFFF"/>
                </a:solidFill>
                <a:latin typeface="+mj-lt"/>
                <a:ea typeface="+mj-ea"/>
                <a:cs typeface="+mj-cs"/>
              </a:rPr>
              <a:t> el link </a:t>
            </a:r>
            <a:r>
              <a:rPr lang="en-US" sz="1900" kern="1200" dirty="0" err="1">
                <a:solidFill>
                  <a:srgbClr val="FFFFFF"/>
                </a:solidFill>
                <a:latin typeface="+mj-lt"/>
                <a:ea typeface="+mj-ea"/>
                <a:cs typeface="+mj-cs"/>
              </a:rPr>
              <a:t>Tarea</a:t>
            </a:r>
            <a:r>
              <a:rPr lang="en-US" sz="1900" kern="1200" dirty="0">
                <a:solidFill>
                  <a:srgbClr val="FFFFFF"/>
                </a:solidFill>
                <a:latin typeface="+mj-lt"/>
                <a:ea typeface="+mj-ea"/>
                <a:cs typeface="+mj-cs"/>
              </a:rPr>
              <a:t> “</a:t>
            </a:r>
            <a:r>
              <a:rPr lang="en-US" sz="1900" kern="1200" dirty="0" err="1">
                <a:solidFill>
                  <a:srgbClr val="FFFFFF"/>
                </a:solidFill>
                <a:latin typeface="+mj-lt"/>
                <a:ea typeface="+mj-ea"/>
                <a:cs typeface="+mj-cs"/>
              </a:rPr>
              <a:t>Entrega</a:t>
            </a:r>
            <a:r>
              <a:rPr lang="en-US" sz="1900" kern="1200" dirty="0">
                <a:solidFill>
                  <a:srgbClr val="FFFFFF"/>
                </a:solidFill>
                <a:latin typeface="+mj-lt"/>
                <a:ea typeface="+mj-ea"/>
                <a:cs typeface="+mj-cs"/>
              </a:rPr>
              <a:t> </a:t>
            </a:r>
            <a:r>
              <a:rPr lang="en-US" sz="1900" kern="1200" dirty="0" err="1">
                <a:solidFill>
                  <a:srgbClr val="FFFFFF"/>
                </a:solidFill>
                <a:latin typeface="+mj-lt"/>
                <a:ea typeface="+mj-ea"/>
                <a:cs typeface="+mj-cs"/>
              </a:rPr>
              <a:t>EV_Diagnostica</a:t>
            </a:r>
            <a:r>
              <a:rPr lang="en-US" sz="1900" kern="1200" dirty="0">
                <a:solidFill>
                  <a:srgbClr val="FFFFFF"/>
                </a:solidFill>
                <a:latin typeface="+mj-lt"/>
                <a:ea typeface="+mj-ea"/>
                <a:cs typeface="+mj-cs"/>
              </a:rPr>
              <a:t>, debe </a:t>
            </a:r>
            <a:r>
              <a:rPr lang="en-US" sz="1900" kern="1200" dirty="0" err="1">
                <a:solidFill>
                  <a:srgbClr val="FFFFFF"/>
                </a:solidFill>
                <a:latin typeface="+mj-lt"/>
                <a:ea typeface="+mj-ea"/>
                <a:cs typeface="+mj-cs"/>
              </a:rPr>
              <a:t>presionar</a:t>
            </a:r>
            <a:r>
              <a:rPr lang="en-US" sz="1900" kern="1200" dirty="0">
                <a:solidFill>
                  <a:srgbClr val="FFFFFF"/>
                </a:solidFill>
                <a:latin typeface="+mj-lt"/>
                <a:ea typeface="+mj-ea"/>
                <a:cs typeface="+mj-cs"/>
              </a:rPr>
              <a:t> el </a:t>
            </a:r>
            <a:r>
              <a:rPr lang="en-US" sz="1900" kern="1200" dirty="0" err="1">
                <a:solidFill>
                  <a:srgbClr val="FFFFFF"/>
                </a:solidFill>
                <a:latin typeface="+mj-lt"/>
                <a:ea typeface="+mj-ea"/>
                <a:cs typeface="+mj-cs"/>
              </a:rPr>
              <a:t>botón</a:t>
            </a:r>
            <a:r>
              <a:rPr lang="en-US" sz="1900" kern="1200" dirty="0">
                <a:solidFill>
                  <a:srgbClr val="FFFFFF"/>
                </a:solidFill>
                <a:latin typeface="+mj-lt"/>
                <a:ea typeface="+mj-ea"/>
                <a:cs typeface="+mj-cs"/>
              </a:rPr>
              <a:t> con la </a:t>
            </a:r>
            <a:r>
              <a:rPr lang="en-US" sz="1900" kern="1200" dirty="0" err="1">
                <a:solidFill>
                  <a:srgbClr val="FFFFFF"/>
                </a:solidFill>
                <a:latin typeface="+mj-lt"/>
                <a:ea typeface="+mj-ea"/>
                <a:cs typeface="+mj-cs"/>
              </a:rPr>
              <a:t>opción</a:t>
            </a:r>
            <a:br>
              <a:rPr lang="en-US" sz="1900" kern="1200" dirty="0">
                <a:solidFill>
                  <a:srgbClr val="FFFFFF"/>
                </a:solidFill>
                <a:latin typeface="+mj-lt"/>
                <a:ea typeface="+mj-ea"/>
                <a:cs typeface="+mj-cs"/>
              </a:rPr>
            </a:br>
            <a:r>
              <a:rPr lang="en-US" sz="1900" kern="1200" dirty="0">
                <a:solidFill>
                  <a:srgbClr val="FFFFFF"/>
                </a:solidFill>
                <a:latin typeface="+mj-lt"/>
                <a:ea typeface="+mj-ea"/>
                <a:cs typeface="+mj-cs"/>
              </a:rPr>
              <a:t>“</a:t>
            </a:r>
            <a:r>
              <a:rPr lang="en-US" sz="1900" kern="1200" dirty="0" err="1">
                <a:solidFill>
                  <a:srgbClr val="FFFFFF"/>
                </a:solidFill>
                <a:latin typeface="+mj-lt"/>
                <a:ea typeface="+mj-ea"/>
                <a:cs typeface="+mj-cs"/>
              </a:rPr>
              <a:t>Añadir</a:t>
            </a:r>
            <a:r>
              <a:rPr lang="en-US" sz="1900" kern="1200" dirty="0">
                <a:solidFill>
                  <a:srgbClr val="FFFFFF"/>
                </a:solidFill>
                <a:latin typeface="+mj-lt"/>
                <a:ea typeface="+mj-ea"/>
                <a:cs typeface="+mj-cs"/>
              </a:rPr>
              <a:t> </a:t>
            </a:r>
            <a:r>
              <a:rPr lang="en-US" sz="1900" kern="1200" dirty="0" err="1">
                <a:solidFill>
                  <a:srgbClr val="FFFFFF"/>
                </a:solidFill>
                <a:latin typeface="+mj-lt"/>
                <a:ea typeface="+mj-ea"/>
                <a:cs typeface="+mj-cs"/>
              </a:rPr>
              <a:t>entrega</a:t>
            </a:r>
            <a:r>
              <a:rPr lang="en-US" sz="1900" kern="1200" dirty="0">
                <a:solidFill>
                  <a:srgbClr val="FFFFFF"/>
                </a:solidFill>
                <a:latin typeface="+mj-lt"/>
                <a:ea typeface="+mj-ea"/>
                <a:cs typeface="+mj-cs"/>
              </a:rPr>
              <a:t>”</a:t>
            </a:r>
          </a:p>
        </p:txBody>
      </p:sp>
      <p:pic>
        <p:nvPicPr>
          <p:cNvPr id="6" name="Imagen 5">
            <a:extLst>
              <a:ext uri="{FF2B5EF4-FFF2-40B4-BE49-F238E27FC236}">
                <a16:creationId xmlns:a16="http://schemas.microsoft.com/office/drawing/2014/main" id="{1E977C26-97B0-448F-84CA-47FEC6191A08}"/>
              </a:ext>
            </a:extLst>
          </p:cNvPr>
          <p:cNvPicPr>
            <a:picLocks noChangeAspect="1"/>
          </p:cNvPicPr>
          <p:nvPr/>
        </p:nvPicPr>
        <p:blipFill>
          <a:blip r:embed="rId2"/>
          <a:stretch>
            <a:fillRect/>
          </a:stretch>
        </p:blipFill>
        <p:spPr>
          <a:xfrm>
            <a:off x="3275859" y="1512711"/>
            <a:ext cx="5392653" cy="3395059"/>
          </a:xfrm>
          <a:prstGeom prst="rect">
            <a:avLst/>
          </a:prstGeom>
        </p:spPr>
      </p:pic>
      <p:pic>
        <p:nvPicPr>
          <p:cNvPr id="18" name="Imagen 17"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Tree>
    <p:extLst>
      <p:ext uri="{BB962C8B-B14F-4D97-AF65-F5344CB8AC3E}">
        <p14:creationId xmlns:p14="http://schemas.microsoft.com/office/powerpoint/2010/main" val="3464612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7502402-84C5-44E6-9D32-D52533B59A76}"/>
              </a:ext>
            </a:extLst>
          </p:cNvPr>
          <p:cNvSpPr txBox="1"/>
          <p:nvPr/>
        </p:nvSpPr>
        <p:spPr>
          <a:xfrm>
            <a:off x="771525" y="1967266"/>
            <a:ext cx="1971675" cy="2547257"/>
          </a:xfrm>
          <a:prstGeom prst="rect">
            <a:avLst/>
          </a:prstGeom>
          <a:noFill/>
        </p:spPr>
        <p:txBody>
          <a:bodyPr vert="horz" lIns="91440" tIns="45720" rIns="91440" bIns="45720" rtlCol="0" anchor="ctr">
            <a:normAutofit/>
          </a:bodyPr>
          <a:lstStyle/>
          <a:p>
            <a:pPr defTabSz="914400">
              <a:lnSpc>
                <a:spcPct val="90000"/>
              </a:lnSpc>
              <a:spcBef>
                <a:spcPct val="0"/>
              </a:spcBef>
              <a:spcAft>
                <a:spcPts val="600"/>
              </a:spcAft>
            </a:pPr>
            <a:r>
              <a:rPr lang="en-US" sz="1900" kern="1200" dirty="0">
                <a:solidFill>
                  <a:srgbClr val="FFFFFF"/>
                </a:solidFill>
                <a:latin typeface="+mj-lt"/>
                <a:ea typeface="+mj-ea"/>
                <a:cs typeface="+mj-cs"/>
              </a:rPr>
              <a:t>3.3 “</a:t>
            </a:r>
            <a:r>
              <a:rPr lang="en-US" sz="1900" kern="1200" dirty="0" err="1">
                <a:solidFill>
                  <a:srgbClr val="FFFFFF"/>
                </a:solidFill>
                <a:latin typeface="+mj-lt"/>
                <a:ea typeface="+mj-ea"/>
                <a:cs typeface="+mj-cs"/>
              </a:rPr>
              <a:t>Arrastrar</a:t>
            </a:r>
            <a:r>
              <a:rPr lang="en-US" sz="1900" kern="1200" dirty="0">
                <a:solidFill>
                  <a:srgbClr val="FFFFFF"/>
                </a:solidFill>
                <a:latin typeface="+mj-lt"/>
                <a:ea typeface="+mj-ea"/>
                <a:cs typeface="+mj-cs"/>
              </a:rPr>
              <a:t> y </a:t>
            </a:r>
            <a:r>
              <a:rPr lang="en-US" sz="1900" kern="1200" dirty="0" err="1">
                <a:solidFill>
                  <a:srgbClr val="FFFFFF"/>
                </a:solidFill>
                <a:latin typeface="+mj-lt"/>
                <a:ea typeface="+mj-ea"/>
                <a:cs typeface="+mj-cs"/>
              </a:rPr>
              <a:t>soltar</a:t>
            </a:r>
            <a:r>
              <a:rPr lang="en-US" sz="1900" kern="1200" dirty="0">
                <a:solidFill>
                  <a:srgbClr val="FFFFFF"/>
                </a:solidFill>
                <a:latin typeface="+mj-lt"/>
                <a:ea typeface="+mj-ea"/>
                <a:cs typeface="+mj-cs"/>
              </a:rPr>
              <a:t>” el </a:t>
            </a:r>
            <a:r>
              <a:rPr lang="en-US" sz="1900" kern="1200" dirty="0" err="1">
                <a:solidFill>
                  <a:srgbClr val="FFFFFF"/>
                </a:solidFill>
                <a:latin typeface="+mj-lt"/>
                <a:ea typeface="+mj-ea"/>
                <a:cs typeface="+mj-cs"/>
              </a:rPr>
              <a:t>archivo</a:t>
            </a:r>
            <a:r>
              <a:rPr lang="en-US" sz="1900" kern="1200" dirty="0">
                <a:solidFill>
                  <a:srgbClr val="FFFFFF"/>
                </a:solidFill>
                <a:latin typeface="+mj-lt"/>
                <a:ea typeface="+mj-ea"/>
                <a:cs typeface="+mj-cs"/>
              </a:rPr>
              <a:t> Word que </a:t>
            </a:r>
            <a:r>
              <a:rPr lang="en-US" sz="1900" kern="1200" dirty="0" err="1">
                <a:solidFill>
                  <a:srgbClr val="FFFFFF"/>
                </a:solidFill>
                <a:latin typeface="+mj-lt"/>
                <a:ea typeface="+mj-ea"/>
                <a:cs typeface="+mj-cs"/>
              </a:rPr>
              <a:t>contenga</a:t>
            </a:r>
            <a:r>
              <a:rPr lang="en-US" sz="1900" kern="1200" dirty="0">
                <a:solidFill>
                  <a:srgbClr val="FFFFFF"/>
                </a:solidFill>
                <a:latin typeface="+mj-lt"/>
                <a:ea typeface="+mj-ea"/>
                <a:cs typeface="+mj-cs"/>
              </a:rPr>
              <a:t> el </a:t>
            </a:r>
            <a:r>
              <a:rPr lang="en-US" sz="1900" kern="1200" dirty="0" err="1">
                <a:solidFill>
                  <a:srgbClr val="FFFFFF"/>
                </a:solidFill>
                <a:latin typeface="+mj-lt"/>
                <a:ea typeface="+mj-ea"/>
                <a:cs typeface="+mj-cs"/>
              </a:rPr>
              <a:t>desarrollo</a:t>
            </a:r>
            <a:r>
              <a:rPr lang="en-US" sz="1900" kern="1200" dirty="0">
                <a:solidFill>
                  <a:srgbClr val="FFFFFF"/>
                </a:solidFill>
                <a:latin typeface="+mj-lt"/>
                <a:ea typeface="+mj-ea"/>
                <a:cs typeface="+mj-cs"/>
              </a:rPr>
              <a:t> de la </a:t>
            </a:r>
            <a:r>
              <a:rPr lang="en-US" sz="1900" kern="1200" dirty="0" err="1">
                <a:solidFill>
                  <a:srgbClr val="FFFFFF"/>
                </a:solidFill>
                <a:latin typeface="+mj-lt"/>
                <a:ea typeface="+mj-ea"/>
                <a:cs typeface="+mj-cs"/>
              </a:rPr>
              <a:t>evaluación</a:t>
            </a:r>
            <a:r>
              <a:rPr lang="en-US" sz="1900" kern="1200" dirty="0">
                <a:solidFill>
                  <a:srgbClr val="FFFFFF"/>
                </a:solidFill>
                <a:latin typeface="+mj-lt"/>
                <a:ea typeface="+mj-ea"/>
                <a:cs typeface="+mj-cs"/>
              </a:rPr>
              <a:t> a la zona  de </a:t>
            </a:r>
            <a:r>
              <a:rPr lang="en-US" sz="1900" kern="1200" dirty="0" err="1">
                <a:solidFill>
                  <a:srgbClr val="FFFFFF"/>
                </a:solidFill>
                <a:latin typeface="+mj-lt"/>
                <a:ea typeface="+mj-ea"/>
                <a:cs typeface="+mj-cs"/>
              </a:rPr>
              <a:t>lineas</a:t>
            </a:r>
            <a:r>
              <a:rPr lang="en-US" sz="1900" kern="1200" dirty="0">
                <a:solidFill>
                  <a:srgbClr val="FFFFFF"/>
                </a:solidFill>
                <a:latin typeface="+mj-lt"/>
                <a:ea typeface="+mj-ea"/>
                <a:cs typeface="+mj-cs"/>
              </a:rPr>
              <a:t> </a:t>
            </a:r>
            <a:r>
              <a:rPr lang="en-US" sz="1900" kern="1200" dirty="0" err="1">
                <a:solidFill>
                  <a:srgbClr val="FFFFFF"/>
                </a:solidFill>
                <a:latin typeface="+mj-lt"/>
                <a:ea typeface="+mj-ea"/>
                <a:cs typeface="+mj-cs"/>
              </a:rPr>
              <a:t>segmentadas</a:t>
            </a:r>
            <a:r>
              <a:rPr lang="en-US" sz="1900" dirty="0">
                <a:solidFill>
                  <a:srgbClr val="FFFFFF"/>
                </a:solidFill>
                <a:latin typeface="+mj-lt"/>
                <a:ea typeface="+mj-ea"/>
                <a:cs typeface="+mj-cs"/>
              </a:rPr>
              <a:t>.</a:t>
            </a:r>
            <a:r>
              <a:rPr lang="en-US" sz="1900" kern="1200" dirty="0">
                <a:solidFill>
                  <a:srgbClr val="FFFFFF"/>
                </a:solidFill>
                <a:latin typeface="+mj-lt"/>
                <a:ea typeface="+mj-ea"/>
                <a:cs typeface="+mj-cs"/>
              </a:rPr>
              <a:t> </a:t>
            </a:r>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pic>
        <p:nvPicPr>
          <p:cNvPr id="3" name="Imagen 2">
            <a:extLst>
              <a:ext uri="{FF2B5EF4-FFF2-40B4-BE49-F238E27FC236}">
                <a16:creationId xmlns:a16="http://schemas.microsoft.com/office/drawing/2014/main" id="{57D9A43B-62A3-4190-8BAF-B7E62073D373}"/>
              </a:ext>
            </a:extLst>
          </p:cNvPr>
          <p:cNvPicPr>
            <a:picLocks noChangeAspect="1"/>
          </p:cNvPicPr>
          <p:nvPr/>
        </p:nvPicPr>
        <p:blipFill>
          <a:blip r:embed="rId3"/>
          <a:stretch>
            <a:fillRect/>
          </a:stretch>
        </p:blipFill>
        <p:spPr>
          <a:xfrm>
            <a:off x="3162395" y="932113"/>
            <a:ext cx="5730334" cy="4413956"/>
          </a:xfrm>
          <a:prstGeom prst="rect">
            <a:avLst/>
          </a:prstGeom>
        </p:spPr>
      </p:pic>
      <p:sp>
        <p:nvSpPr>
          <p:cNvPr id="4" name="Rectángulo 3">
            <a:extLst>
              <a:ext uri="{FF2B5EF4-FFF2-40B4-BE49-F238E27FC236}">
                <a16:creationId xmlns:a16="http://schemas.microsoft.com/office/drawing/2014/main" id="{E8627539-0DBB-4786-846C-FBC0C868F71C}"/>
              </a:ext>
            </a:extLst>
          </p:cNvPr>
          <p:cNvSpPr/>
          <p:nvPr/>
        </p:nvSpPr>
        <p:spPr>
          <a:xfrm>
            <a:off x="4571999" y="3770878"/>
            <a:ext cx="4487333" cy="981744"/>
          </a:xfrm>
          <a:prstGeom prst="rect">
            <a:avLst/>
          </a:prstGeom>
          <a:noFill/>
          <a:ln>
            <a:solidFill>
              <a:srgbClr val="F4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90945E56-830D-42C9-8C03-D48E26F41FED}"/>
              </a:ext>
            </a:extLst>
          </p:cNvPr>
          <p:cNvSpPr/>
          <p:nvPr/>
        </p:nvSpPr>
        <p:spPr>
          <a:xfrm>
            <a:off x="5469467" y="4261750"/>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411F5621-52F5-4941-A9E3-D8554CDB89D3}"/>
              </a:ext>
            </a:extLst>
          </p:cNvPr>
          <p:cNvSpPr/>
          <p:nvPr/>
        </p:nvSpPr>
        <p:spPr>
          <a:xfrm>
            <a:off x="5242301" y="4103513"/>
            <a:ext cx="778934" cy="591683"/>
          </a:xfrm>
          <a:prstGeom prst="rect">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cxnSp>
        <p:nvCxnSpPr>
          <p:cNvPr id="10" name="Conector: curvado 9">
            <a:extLst>
              <a:ext uri="{FF2B5EF4-FFF2-40B4-BE49-F238E27FC236}">
                <a16:creationId xmlns:a16="http://schemas.microsoft.com/office/drawing/2014/main" id="{DE8D0296-500F-49C6-B57A-3851CC320218}"/>
              </a:ext>
            </a:extLst>
          </p:cNvPr>
          <p:cNvCxnSpPr>
            <a:cxnSpLocks/>
          </p:cNvCxnSpPr>
          <p:nvPr/>
        </p:nvCxnSpPr>
        <p:spPr>
          <a:xfrm flipV="1">
            <a:off x="5798914" y="4046083"/>
            <a:ext cx="444642" cy="353272"/>
          </a:xfrm>
          <a:prstGeom prst="curvedConnector3">
            <a:avLst>
              <a:gd name="adj1" fmla="val -10933"/>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910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7502402-84C5-44E6-9D32-D52533B59A76}"/>
              </a:ext>
            </a:extLst>
          </p:cNvPr>
          <p:cNvSpPr txBox="1"/>
          <p:nvPr/>
        </p:nvSpPr>
        <p:spPr>
          <a:xfrm>
            <a:off x="771525" y="1967266"/>
            <a:ext cx="1971675" cy="2547257"/>
          </a:xfrm>
          <a:prstGeom prst="rect">
            <a:avLst/>
          </a:prstGeom>
          <a:noFill/>
        </p:spPr>
        <p:txBody>
          <a:bodyPr vert="horz" lIns="91440" tIns="45720" rIns="91440" bIns="45720" rtlCol="0" anchor="ctr">
            <a:normAutofit/>
          </a:bodyPr>
          <a:lstStyle/>
          <a:p>
            <a:pPr defTabSz="914400">
              <a:lnSpc>
                <a:spcPct val="90000"/>
              </a:lnSpc>
              <a:spcBef>
                <a:spcPct val="0"/>
              </a:spcBef>
              <a:spcAft>
                <a:spcPts val="600"/>
              </a:spcAft>
            </a:pPr>
            <a:r>
              <a:rPr lang="en-US" sz="1900" kern="1200" dirty="0">
                <a:solidFill>
                  <a:srgbClr val="FFFFFF"/>
                </a:solidFill>
                <a:latin typeface="+mj-lt"/>
                <a:ea typeface="+mj-ea"/>
                <a:cs typeface="+mj-cs"/>
              </a:rPr>
              <a:t>3.4 </a:t>
            </a:r>
            <a:r>
              <a:rPr lang="en-US" sz="1900" kern="1200" dirty="0" err="1">
                <a:solidFill>
                  <a:srgbClr val="FFFFFF"/>
                </a:solidFill>
                <a:latin typeface="+mj-lt"/>
                <a:ea typeface="+mj-ea"/>
                <a:cs typeface="+mj-cs"/>
              </a:rPr>
              <a:t>Presionar</a:t>
            </a:r>
            <a:r>
              <a:rPr lang="en-US" sz="1900" kern="1200" dirty="0">
                <a:solidFill>
                  <a:srgbClr val="FFFFFF"/>
                </a:solidFill>
                <a:latin typeface="+mj-lt"/>
                <a:ea typeface="+mj-ea"/>
                <a:cs typeface="+mj-cs"/>
              </a:rPr>
              <a:t> el </a:t>
            </a:r>
            <a:r>
              <a:rPr lang="en-US" sz="1900" kern="1200" dirty="0" err="1">
                <a:solidFill>
                  <a:srgbClr val="FFFFFF"/>
                </a:solidFill>
                <a:latin typeface="+mj-lt"/>
                <a:ea typeface="+mj-ea"/>
                <a:cs typeface="+mj-cs"/>
              </a:rPr>
              <a:t>botón</a:t>
            </a:r>
            <a:r>
              <a:rPr lang="en-US" sz="1900" kern="1200" dirty="0">
                <a:solidFill>
                  <a:srgbClr val="FFFFFF"/>
                </a:solidFill>
                <a:latin typeface="+mj-lt"/>
                <a:ea typeface="+mj-ea"/>
                <a:cs typeface="+mj-cs"/>
              </a:rPr>
              <a:t> con la </a:t>
            </a:r>
            <a:r>
              <a:rPr lang="en-US" sz="1900" kern="1200" dirty="0" err="1">
                <a:solidFill>
                  <a:srgbClr val="FFFFFF"/>
                </a:solidFill>
                <a:latin typeface="+mj-lt"/>
                <a:ea typeface="+mj-ea"/>
                <a:cs typeface="+mj-cs"/>
              </a:rPr>
              <a:t>opción</a:t>
            </a:r>
            <a:r>
              <a:rPr lang="en-US" sz="1900" kern="1200" dirty="0">
                <a:solidFill>
                  <a:srgbClr val="FFFFFF"/>
                </a:solidFill>
                <a:latin typeface="+mj-lt"/>
                <a:ea typeface="+mj-ea"/>
                <a:cs typeface="+mj-cs"/>
              </a:rPr>
              <a:t> “</a:t>
            </a:r>
            <a:r>
              <a:rPr lang="en-US" sz="1900" kern="1200" dirty="0" err="1">
                <a:solidFill>
                  <a:srgbClr val="FFFFFF"/>
                </a:solidFill>
                <a:latin typeface="+mj-lt"/>
                <a:ea typeface="+mj-ea"/>
                <a:cs typeface="+mj-cs"/>
              </a:rPr>
              <a:t>Guardar</a:t>
            </a:r>
            <a:r>
              <a:rPr lang="en-US" sz="1900" kern="1200" dirty="0">
                <a:solidFill>
                  <a:srgbClr val="FFFFFF"/>
                </a:solidFill>
                <a:latin typeface="+mj-lt"/>
                <a:ea typeface="+mj-ea"/>
                <a:cs typeface="+mj-cs"/>
              </a:rPr>
              <a:t> </a:t>
            </a:r>
            <a:r>
              <a:rPr lang="en-US" sz="1900" kern="1200" dirty="0" err="1">
                <a:solidFill>
                  <a:srgbClr val="FFFFFF"/>
                </a:solidFill>
                <a:latin typeface="+mj-lt"/>
                <a:ea typeface="+mj-ea"/>
                <a:cs typeface="+mj-cs"/>
              </a:rPr>
              <a:t>Cambios</a:t>
            </a:r>
            <a:r>
              <a:rPr lang="en-US" sz="1900" kern="1200" dirty="0">
                <a:solidFill>
                  <a:srgbClr val="FFFFFF"/>
                </a:solidFill>
                <a:latin typeface="+mj-lt"/>
                <a:ea typeface="+mj-ea"/>
                <a:cs typeface="+mj-cs"/>
              </a:rPr>
              <a:t>”.</a:t>
            </a:r>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pic>
        <p:nvPicPr>
          <p:cNvPr id="8" name="Imagen 7">
            <a:extLst>
              <a:ext uri="{FF2B5EF4-FFF2-40B4-BE49-F238E27FC236}">
                <a16:creationId xmlns:a16="http://schemas.microsoft.com/office/drawing/2014/main" id="{E39DAA7B-CDDD-4605-BCA0-8B4BB7093C6B}"/>
              </a:ext>
            </a:extLst>
          </p:cNvPr>
          <p:cNvPicPr>
            <a:picLocks noChangeAspect="1"/>
          </p:cNvPicPr>
          <p:nvPr/>
        </p:nvPicPr>
        <p:blipFill>
          <a:blip r:embed="rId3"/>
          <a:stretch>
            <a:fillRect/>
          </a:stretch>
        </p:blipFill>
        <p:spPr>
          <a:xfrm>
            <a:off x="3346146" y="561799"/>
            <a:ext cx="5140213" cy="4890734"/>
          </a:xfrm>
          <a:prstGeom prst="rect">
            <a:avLst/>
          </a:prstGeom>
        </p:spPr>
      </p:pic>
    </p:spTree>
    <p:extLst>
      <p:ext uri="{BB962C8B-B14F-4D97-AF65-F5344CB8AC3E}">
        <p14:creationId xmlns:p14="http://schemas.microsoft.com/office/powerpoint/2010/main" val="3307547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691BD8-F9D5-46F9-B7DC-FC393EE92389}"/>
              </a:ext>
            </a:extLst>
          </p:cNvPr>
          <p:cNvPicPr>
            <a:picLocks noChangeAspect="1"/>
          </p:cNvPicPr>
          <p:nvPr/>
        </p:nvPicPr>
        <p:blipFill>
          <a:blip r:embed="rId2"/>
          <a:stretch>
            <a:fillRect/>
          </a:stretch>
        </p:blipFill>
        <p:spPr>
          <a:xfrm>
            <a:off x="25284" y="481826"/>
            <a:ext cx="8979785" cy="5747061"/>
          </a:xfrm>
          <a:prstGeom prst="rect">
            <a:avLst/>
          </a:prstGeom>
        </p:spPr>
      </p:pic>
      <p:pic>
        <p:nvPicPr>
          <p:cNvPr id="18" name="Imagen 17"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cxnSp>
        <p:nvCxnSpPr>
          <p:cNvPr id="6" name="Conector recto de flecha 5">
            <a:extLst>
              <a:ext uri="{FF2B5EF4-FFF2-40B4-BE49-F238E27FC236}">
                <a16:creationId xmlns:a16="http://schemas.microsoft.com/office/drawing/2014/main" id="{2C26C0B7-3462-403A-BE53-5150D27D18B0}"/>
              </a:ext>
            </a:extLst>
          </p:cNvPr>
          <p:cNvCxnSpPr>
            <a:cxnSpLocks/>
          </p:cNvCxnSpPr>
          <p:nvPr/>
        </p:nvCxnSpPr>
        <p:spPr>
          <a:xfrm flipH="1">
            <a:off x="3697112" y="2271340"/>
            <a:ext cx="1551694" cy="1001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uadroTexto 6">
            <a:extLst>
              <a:ext uri="{FF2B5EF4-FFF2-40B4-BE49-F238E27FC236}">
                <a16:creationId xmlns:a16="http://schemas.microsoft.com/office/drawing/2014/main" id="{578DAA1F-84E3-4161-916C-5B451D242967}"/>
              </a:ext>
            </a:extLst>
          </p:cNvPr>
          <p:cNvSpPr txBox="1"/>
          <p:nvPr/>
        </p:nvSpPr>
        <p:spPr>
          <a:xfrm>
            <a:off x="5248806" y="1394177"/>
            <a:ext cx="3730979" cy="1754326"/>
          </a:xfrm>
          <a:prstGeom prst="rect">
            <a:avLst/>
          </a:prstGeom>
          <a:solidFill>
            <a:schemeClr val="accent1">
              <a:lumMod val="50000"/>
            </a:schemeClr>
          </a:solidFill>
          <a:ln>
            <a:solidFill>
              <a:schemeClr val="accent1">
                <a:lumMod val="50000"/>
              </a:schemeClr>
            </a:solidFill>
          </a:ln>
        </p:spPr>
        <p:txBody>
          <a:bodyPr wrap="square" rtlCol="0">
            <a:spAutoFit/>
          </a:bodyPr>
          <a:lstStyle/>
          <a:p>
            <a:r>
              <a:rPr lang="es-CL" dirty="0">
                <a:solidFill>
                  <a:schemeClr val="bg1"/>
                </a:solidFill>
              </a:rPr>
              <a:t>3.5.- Indica el estado actual del envío (Borrador permite realizar cambios u obtener retroalimentación</a:t>
            </a:r>
          </a:p>
          <a:p>
            <a:endParaRPr lang="es-CL" dirty="0">
              <a:solidFill>
                <a:schemeClr val="bg1"/>
              </a:solidFill>
            </a:endParaRPr>
          </a:p>
          <a:p>
            <a:r>
              <a:rPr lang="es-CL" dirty="0">
                <a:solidFill>
                  <a:schemeClr val="bg1"/>
                </a:solidFill>
              </a:rPr>
              <a:t>Para el siguiente paso tenemos dos opciones.</a:t>
            </a:r>
          </a:p>
        </p:txBody>
      </p:sp>
      <p:sp>
        <p:nvSpPr>
          <p:cNvPr id="12" name="CuadroTexto 11">
            <a:extLst>
              <a:ext uri="{FF2B5EF4-FFF2-40B4-BE49-F238E27FC236}">
                <a16:creationId xmlns:a16="http://schemas.microsoft.com/office/drawing/2014/main" id="{825C892B-18E6-47C8-B2E3-770DA38D8A1B}"/>
              </a:ext>
            </a:extLst>
          </p:cNvPr>
          <p:cNvSpPr txBox="1"/>
          <p:nvPr/>
        </p:nvSpPr>
        <p:spPr>
          <a:xfrm>
            <a:off x="5842000" y="4363156"/>
            <a:ext cx="3302000" cy="830997"/>
          </a:xfrm>
          <a:prstGeom prst="rect">
            <a:avLst/>
          </a:prstGeom>
          <a:solidFill>
            <a:srgbClr val="FFC000"/>
          </a:solidFill>
        </p:spPr>
        <p:txBody>
          <a:bodyPr wrap="square" rtlCol="0">
            <a:spAutoFit/>
          </a:bodyPr>
          <a:lstStyle/>
          <a:p>
            <a:r>
              <a:rPr lang="es-CL" sz="1600" dirty="0" err="1"/>
              <a:t>Op</a:t>
            </a:r>
            <a:r>
              <a:rPr lang="es-CL" sz="1600" dirty="0"/>
              <a:t>. 1: Editar entrega, podemos eliminar el archivo editarlo y subir de nuevo para envío final</a:t>
            </a:r>
            <a:endParaRPr lang="es-CL" dirty="0"/>
          </a:p>
        </p:txBody>
      </p:sp>
      <p:cxnSp>
        <p:nvCxnSpPr>
          <p:cNvPr id="14" name="Conector recto de flecha 13">
            <a:extLst>
              <a:ext uri="{FF2B5EF4-FFF2-40B4-BE49-F238E27FC236}">
                <a16:creationId xmlns:a16="http://schemas.microsoft.com/office/drawing/2014/main" id="{9D1940B6-907C-4E33-BAF0-017D518A22D5}"/>
              </a:ext>
            </a:extLst>
          </p:cNvPr>
          <p:cNvCxnSpPr/>
          <p:nvPr/>
        </p:nvCxnSpPr>
        <p:spPr>
          <a:xfrm flipH="1">
            <a:off x="5356578" y="4865511"/>
            <a:ext cx="434622" cy="846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uadroTexto 14">
            <a:extLst>
              <a:ext uri="{FF2B5EF4-FFF2-40B4-BE49-F238E27FC236}">
                <a16:creationId xmlns:a16="http://schemas.microsoft.com/office/drawing/2014/main" id="{E294F2D0-92B8-4D08-BAD8-3761FEA2ED3B}"/>
              </a:ext>
            </a:extLst>
          </p:cNvPr>
          <p:cNvSpPr txBox="1"/>
          <p:nvPr/>
        </p:nvSpPr>
        <p:spPr>
          <a:xfrm>
            <a:off x="242711" y="5194153"/>
            <a:ext cx="2839156" cy="83099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CL" sz="1600" dirty="0" err="1"/>
              <a:t>Op</a:t>
            </a:r>
            <a:r>
              <a:rPr lang="es-CL" sz="1600" dirty="0"/>
              <a:t>. 2: Enviar tarea, se envía archivo para ser evaluado sin posibilidad de cambios.</a:t>
            </a:r>
          </a:p>
        </p:txBody>
      </p:sp>
      <p:cxnSp>
        <p:nvCxnSpPr>
          <p:cNvPr id="17" name="Conector recto de flecha 16">
            <a:extLst>
              <a:ext uri="{FF2B5EF4-FFF2-40B4-BE49-F238E27FC236}">
                <a16:creationId xmlns:a16="http://schemas.microsoft.com/office/drawing/2014/main" id="{8F6305A9-93F1-493B-8148-39B5A8054CF0}"/>
              </a:ext>
            </a:extLst>
          </p:cNvPr>
          <p:cNvCxnSpPr/>
          <p:nvPr/>
        </p:nvCxnSpPr>
        <p:spPr>
          <a:xfrm>
            <a:off x="3081867" y="5588000"/>
            <a:ext cx="1371600" cy="180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1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pic>
        <p:nvPicPr>
          <p:cNvPr id="2" name="Imagen 1">
            <a:extLst>
              <a:ext uri="{FF2B5EF4-FFF2-40B4-BE49-F238E27FC236}">
                <a16:creationId xmlns:a16="http://schemas.microsoft.com/office/drawing/2014/main" id="{811D12A4-8628-400A-A639-BFE88A6832E4}"/>
              </a:ext>
            </a:extLst>
          </p:cNvPr>
          <p:cNvPicPr>
            <a:picLocks noChangeAspect="1"/>
          </p:cNvPicPr>
          <p:nvPr/>
        </p:nvPicPr>
        <p:blipFill>
          <a:blip r:embed="rId3"/>
          <a:stretch>
            <a:fillRect/>
          </a:stretch>
        </p:blipFill>
        <p:spPr>
          <a:xfrm>
            <a:off x="3375378" y="1760911"/>
            <a:ext cx="5286942" cy="2427267"/>
          </a:xfrm>
          <a:prstGeom prst="rect">
            <a:avLst/>
          </a:prstGeom>
          <a:ln>
            <a:noFill/>
          </a:ln>
          <a:effectLst>
            <a:outerShdw blurRad="292100" dist="139700" dir="2700000" algn="tl" rotWithShape="0">
              <a:srgbClr val="333333">
                <a:alpha val="65000"/>
              </a:srgbClr>
            </a:outerShdw>
          </a:effectLst>
        </p:spPr>
      </p:pic>
      <p:sp>
        <p:nvSpPr>
          <p:cNvPr id="5" name="CuadroTexto 4">
            <a:extLst>
              <a:ext uri="{FF2B5EF4-FFF2-40B4-BE49-F238E27FC236}">
                <a16:creationId xmlns:a16="http://schemas.microsoft.com/office/drawing/2014/main" id="{2B6FDDD8-C963-4D59-9DA1-7A578FFD1D2A}"/>
              </a:ext>
            </a:extLst>
          </p:cNvPr>
          <p:cNvSpPr txBox="1"/>
          <p:nvPr/>
        </p:nvSpPr>
        <p:spPr>
          <a:xfrm>
            <a:off x="428978" y="1957527"/>
            <a:ext cx="2669822" cy="1754326"/>
          </a:xfrm>
          <a:prstGeom prst="rect">
            <a:avLst/>
          </a:prstGeom>
          <a:solidFill>
            <a:srgbClr val="FFC000"/>
          </a:solidFill>
        </p:spPr>
        <p:txBody>
          <a:bodyPr wrap="square" rtlCol="0">
            <a:spAutoFit/>
          </a:bodyPr>
          <a:lstStyle/>
          <a:p>
            <a:r>
              <a:rPr lang="es-CL" dirty="0"/>
              <a:t>3.6.- Como último paso presionar el botón Continuar, para confirmar que el archivo quede en estado “Enviado para calificar”</a:t>
            </a:r>
          </a:p>
        </p:txBody>
      </p:sp>
      <p:cxnSp>
        <p:nvCxnSpPr>
          <p:cNvPr id="8" name="Conector recto de flecha 7">
            <a:extLst>
              <a:ext uri="{FF2B5EF4-FFF2-40B4-BE49-F238E27FC236}">
                <a16:creationId xmlns:a16="http://schemas.microsoft.com/office/drawing/2014/main" id="{77C63CDF-1FBC-4FB0-86D7-11467545C091}"/>
              </a:ext>
            </a:extLst>
          </p:cNvPr>
          <p:cNvCxnSpPr/>
          <p:nvPr/>
        </p:nvCxnSpPr>
        <p:spPr>
          <a:xfrm>
            <a:off x="3206044" y="2765778"/>
            <a:ext cx="3206045" cy="2935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32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ctrTitle"/>
          </p:nvPr>
        </p:nvSpPr>
        <p:spPr>
          <a:xfrm>
            <a:off x="297821" y="177363"/>
            <a:ext cx="7772400" cy="685347"/>
          </a:xfrm>
        </p:spPr>
        <p:txBody>
          <a:bodyPr>
            <a:normAutofit fontScale="90000"/>
          </a:bodyPr>
          <a:lstStyle/>
          <a:p>
            <a:pPr algn="l"/>
            <a:r>
              <a:rPr lang="es-CL" sz="2400" dirty="0">
                <a:ea typeface="+mj-lt"/>
                <a:cs typeface="+mj-lt"/>
              </a:rPr>
              <a:t>Introducción a la programación TI2011/V-B50-N1-P12-C1</a:t>
            </a:r>
            <a:br>
              <a:rPr lang="es-CL" sz="2400" dirty="0">
                <a:ea typeface="+mj-lt"/>
                <a:cs typeface="+mj-lt"/>
              </a:rPr>
            </a:br>
            <a:endParaRPr lang="es-ES" sz="2400" dirty="0">
              <a:ea typeface="+mj-lt"/>
              <a:cs typeface="+mj-lt"/>
            </a:endParaRPr>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a:solidFill>
                  <a:schemeClr val="bg1"/>
                </a:solidFill>
                <a:latin typeface="Myriad Pro"/>
                <a:cs typeface="Myriad Pro"/>
              </a:rPr>
              <a:t>1</a:t>
            </a:r>
            <a:endParaRPr lang="es-CL" sz="1800" b="1" dirty="0">
              <a:solidFill>
                <a:schemeClr val="bg1"/>
              </a:solidFill>
              <a:latin typeface="Myriad Pro"/>
              <a:cs typeface="Myriad Pro"/>
            </a:endParaRPr>
          </a:p>
        </p:txBody>
      </p:sp>
      <p:sp>
        <p:nvSpPr>
          <p:cNvPr id="4" name="CuadroTexto 3">
            <a:extLst>
              <a:ext uri="{FF2B5EF4-FFF2-40B4-BE49-F238E27FC236}">
                <a16:creationId xmlns:a16="http://schemas.microsoft.com/office/drawing/2014/main" id="{FC8189D7-98EF-4CAE-A3F7-8F461CCC6F33}"/>
              </a:ext>
            </a:extLst>
          </p:cNvPr>
          <p:cNvSpPr txBox="1"/>
          <p:nvPr/>
        </p:nvSpPr>
        <p:spPr>
          <a:xfrm>
            <a:off x="553817" y="5051762"/>
            <a:ext cx="4841631" cy="369332"/>
          </a:xfrm>
          <a:prstGeom prst="rect">
            <a:avLst/>
          </a:prstGeom>
          <a:solidFill>
            <a:schemeClr val="accent1"/>
          </a:solidFill>
        </p:spPr>
        <p:txBody>
          <a:bodyPr wrap="square" rtlCol="0">
            <a:spAutoFit/>
          </a:bodyPr>
          <a:lstStyle/>
          <a:p>
            <a:r>
              <a:rPr lang="es-CL" dirty="0">
                <a:solidFill>
                  <a:schemeClr val="bg1"/>
                </a:solidFill>
              </a:rPr>
              <a:t>Correo: pablo.lopez14@inacapmail.cl</a:t>
            </a:r>
          </a:p>
        </p:txBody>
      </p:sp>
      <p:sp>
        <p:nvSpPr>
          <p:cNvPr id="7" name="CuadroTexto 6">
            <a:extLst>
              <a:ext uri="{FF2B5EF4-FFF2-40B4-BE49-F238E27FC236}">
                <a16:creationId xmlns:a16="http://schemas.microsoft.com/office/drawing/2014/main" id="{5BDD6607-DCA9-4F99-8AE5-02F7553BA9A0}"/>
              </a:ext>
            </a:extLst>
          </p:cNvPr>
          <p:cNvSpPr txBox="1"/>
          <p:nvPr/>
        </p:nvSpPr>
        <p:spPr>
          <a:xfrm>
            <a:off x="553817" y="1143000"/>
            <a:ext cx="6204537" cy="4862870"/>
          </a:xfrm>
          <a:prstGeom prst="rect">
            <a:avLst/>
          </a:prstGeom>
          <a:noFill/>
        </p:spPr>
        <p:txBody>
          <a:bodyPr wrap="square" rtlCol="0" anchor="t">
            <a:spAutoFit/>
          </a:bodyPr>
          <a:lstStyle/>
          <a:p>
            <a:endParaRPr lang="es-CL" dirty="0"/>
          </a:p>
          <a:p>
            <a:r>
              <a:rPr lang="es-CL" sz="1400" dirty="0">
                <a:latin typeface="Segoe UI Light" panose="020B0502040204020203" pitchFamily="34" charset="0"/>
                <a:cs typeface="Segoe UI Light" panose="020B0502040204020203" pitchFamily="34" charset="0"/>
              </a:rPr>
              <a:t>Programador de Computadores, Analista de sistemas en Información, Profesor de estado </a:t>
            </a:r>
          </a:p>
          <a:p>
            <a:endParaRPr lang="es-CL" sz="1400" dirty="0">
              <a:latin typeface="Segoe UI Light" panose="020B0502040204020203" pitchFamily="34" charset="0"/>
              <a:cs typeface="Segoe UI Light" panose="020B0502040204020203" pitchFamily="34" charset="0"/>
            </a:endParaRPr>
          </a:p>
          <a:p>
            <a:r>
              <a:rPr lang="es-CL" sz="1400" dirty="0">
                <a:latin typeface="Segoe UI Light" panose="020B0502040204020203" pitchFamily="34" charset="0"/>
                <a:cs typeface="Segoe UI Light" panose="020B0502040204020203" pitchFamily="34" charset="0"/>
              </a:rPr>
              <a:t>Coordinador de Taller área Informática</a:t>
            </a:r>
          </a:p>
          <a:p>
            <a:r>
              <a:rPr lang="es-CL" sz="1400" dirty="0">
                <a:latin typeface="Segoe UI Light" panose="020B0502040204020203" pitchFamily="34" charset="0"/>
                <a:cs typeface="Segoe UI Light" panose="020B0502040204020203" pitchFamily="34" charset="0"/>
              </a:rPr>
              <a:t>y Telecomunicaciones.</a:t>
            </a:r>
          </a:p>
          <a:p>
            <a:endParaRPr lang="es-CL" sz="1400" dirty="0">
              <a:latin typeface="Segoe UI Light" panose="020B0502040204020203" pitchFamily="34" charset="0"/>
              <a:cs typeface="Segoe UI Light" panose="020B0502040204020203" pitchFamily="34" charset="0"/>
            </a:endParaRPr>
          </a:p>
          <a:p>
            <a:r>
              <a:rPr lang="es-CL" sz="1400" dirty="0">
                <a:latin typeface="Segoe UI Light" panose="020B0502040204020203" pitchFamily="34" charset="0"/>
                <a:cs typeface="Segoe UI Light" panose="020B0502040204020203" pitchFamily="34" charset="0"/>
              </a:rPr>
              <a:t>Docente:  		Área informática y Telecomunicaciones.</a:t>
            </a:r>
          </a:p>
          <a:p>
            <a:r>
              <a:rPr lang="es-CL" sz="1400" dirty="0">
                <a:latin typeface="Segoe UI Light" panose="020B0502040204020203" pitchFamily="34" charset="0"/>
                <a:cs typeface="Segoe UI Light" panose="020B0502040204020203" pitchFamily="34" charset="0"/>
              </a:rPr>
              <a:t>		 	Área Administración y Finanzas.</a:t>
            </a:r>
          </a:p>
          <a:p>
            <a:r>
              <a:rPr lang="es-CL" sz="1400" dirty="0">
                <a:latin typeface="Segoe UI Light" panose="020B0502040204020203" pitchFamily="34" charset="0"/>
                <a:cs typeface="Segoe UI Light" panose="020B0502040204020203" pitchFamily="34" charset="0"/>
              </a:rPr>
              <a:t>			Área Electricidad y Electrónica.</a:t>
            </a:r>
          </a:p>
          <a:p>
            <a:endParaRPr lang="es-CL" sz="1400" dirty="0">
              <a:latin typeface="Segoe UI Light" panose="020B0502040204020203" pitchFamily="34" charset="0"/>
              <a:cs typeface="Segoe UI Light" panose="020B0502040204020203" pitchFamily="34" charset="0"/>
            </a:endParaRPr>
          </a:p>
          <a:p>
            <a:r>
              <a:rPr lang="es-CL" sz="1400" dirty="0">
                <a:latin typeface="Segoe UI Light" panose="020B0502040204020203" pitchFamily="34" charset="0"/>
                <a:cs typeface="Segoe UI Light" panose="020B0502040204020203" pitchFamily="34" charset="0"/>
              </a:rPr>
              <a:t>Áreas de desarrollo: 	  IT Essentials</a:t>
            </a:r>
          </a:p>
          <a:p>
            <a:r>
              <a:rPr lang="es-CL" sz="1400" dirty="0">
                <a:latin typeface="Segoe UI Light" panose="020B0502040204020203" pitchFamily="34" charset="0"/>
                <a:cs typeface="Segoe UI Light" panose="020B0502040204020203" pitchFamily="34" charset="0"/>
              </a:rPr>
              <a:t>			           Linux </a:t>
            </a:r>
            <a:r>
              <a:rPr lang="es-CL" sz="1400" dirty="0" err="1">
                <a:latin typeface="Segoe UI Light" panose="020B0502040204020203" pitchFamily="34" charset="0"/>
                <a:cs typeface="Segoe UI Light" panose="020B0502040204020203" pitchFamily="34" charset="0"/>
              </a:rPr>
              <a:t>redhat</a:t>
            </a:r>
            <a:r>
              <a:rPr lang="es-CL" sz="1400" dirty="0">
                <a:latin typeface="Segoe UI Light" panose="020B0502040204020203" pitchFamily="34" charset="0"/>
                <a:cs typeface="Segoe UI Light" panose="020B0502040204020203" pitchFamily="34" charset="0"/>
              </a:rPr>
              <a:t>   </a:t>
            </a:r>
          </a:p>
          <a:p>
            <a:r>
              <a:rPr lang="es-CL" sz="1400" dirty="0">
                <a:latin typeface="Segoe UI Light" panose="020B0502040204020203" pitchFamily="34" charset="0"/>
                <a:cs typeface="Segoe UI Light" panose="020B0502040204020203" pitchFamily="34" charset="0"/>
              </a:rPr>
              <a:t>				  Herramientas computacionales</a:t>
            </a:r>
          </a:p>
          <a:p>
            <a:r>
              <a:rPr lang="es-CL" sz="1400" dirty="0">
                <a:latin typeface="Segoe UI Light" panose="020B0502040204020203" pitchFamily="34" charset="0"/>
                <a:cs typeface="Segoe UI Light" panose="020B0502040204020203" pitchFamily="34" charset="0"/>
              </a:rPr>
              <a:t>				  Programación C.</a:t>
            </a:r>
          </a:p>
          <a:p>
            <a:r>
              <a:rPr lang="es-CL" sz="1400" dirty="0">
                <a:latin typeface="Segoe UI Light" panose="020B0502040204020203" pitchFamily="34" charset="0"/>
                <a:cs typeface="Segoe UI Light" panose="020B0502040204020203" pitchFamily="34" charset="0"/>
              </a:rPr>
              <a:t>				  Sistemas Operativos Windows Server</a:t>
            </a:r>
          </a:p>
          <a:p>
            <a:r>
              <a:rPr lang="es-CL" sz="1400" dirty="0">
                <a:latin typeface="Segoe UI Light" panose="020B0502040204020203" pitchFamily="34" charset="0"/>
                <a:cs typeface="Segoe UI Light" panose="020B0502040204020203" pitchFamily="34" charset="0"/>
              </a:rPr>
              <a:t>				  </a:t>
            </a:r>
            <a:r>
              <a:rPr lang="es-CL" sz="1400" dirty="0">
                <a:latin typeface="Segoe UI Light"/>
                <a:cs typeface="Segoe UI Light"/>
              </a:rPr>
              <a:t>Infraestructura TI</a:t>
            </a:r>
          </a:p>
          <a:p>
            <a:endParaRPr lang="es-CL" sz="1400" dirty="0">
              <a:latin typeface="Segoe UI Light"/>
              <a:cs typeface="Segoe UI Light"/>
            </a:endParaRPr>
          </a:p>
          <a:p>
            <a:r>
              <a:rPr lang="es-CL" dirty="0"/>
              <a:t>				  </a:t>
            </a:r>
            <a:endParaRPr lang="es-CL" dirty="0">
              <a:cs typeface="Calibri"/>
            </a:endParaRPr>
          </a:p>
          <a:p>
            <a:r>
              <a:rPr lang="es-CL" dirty="0"/>
              <a:t>		</a:t>
            </a:r>
            <a:endParaRPr lang="es-CL" dirty="0">
              <a:cs typeface="Calibri"/>
            </a:endParaRPr>
          </a:p>
          <a:p>
            <a:endParaRPr lang="es-CL" dirty="0"/>
          </a:p>
        </p:txBody>
      </p:sp>
    </p:spTree>
    <p:extLst>
      <p:ext uri="{BB962C8B-B14F-4D97-AF65-F5344CB8AC3E}">
        <p14:creationId xmlns:p14="http://schemas.microsoft.com/office/powerpoint/2010/main" val="91649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nterfaz de usuario gráfica, Texto, Aplicación&#10;&#10;Descripción generada automáticamente">
            <a:extLst>
              <a:ext uri="{FF2B5EF4-FFF2-40B4-BE49-F238E27FC236}">
                <a16:creationId xmlns:a16="http://schemas.microsoft.com/office/drawing/2014/main" id="{F8271068-DEE4-403C-9E95-59BE78B4F88F}"/>
              </a:ext>
            </a:extLst>
          </p:cNvPr>
          <p:cNvPicPr>
            <a:picLocks noChangeAspect="1"/>
          </p:cNvPicPr>
          <p:nvPr/>
        </p:nvPicPr>
        <p:blipFill>
          <a:blip r:embed="rId2"/>
          <a:stretch>
            <a:fillRect/>
          </a:stretch>
        </p:blipFill>
        <p:spPr>
          <a:xfrm>
            <a:off x="482600" y="1343406"/>
            <a:ext cx="8178799" cy="417118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569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678906" y="3391337"/>
            <a:ext cx="728663" cy="278924"/>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9" name="Rectángulo 8"/>
          <p:cNvSpPr/>
          <p:nvPr/>
        </p:nvSpPr>
        <p:spPr>
          <a:xfrm>
            <a:off x="3439192" y="2802843"/>
            <a:ext cx="4168513" cy="1200329"/>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UNIDAD I</a:t>
            </a:r>
          </a:p>
          <a:p>
            <a:pPr eaLnBrk="1" hangingPunct="1">
              <a:defRPr/>
            </a:pPr>
            <a:r>
              <a:rPr lang="es-ES_tradnl" sz="2700" b="1" i="1" dirty="0">
                <a:solidFill>
                  <a:srgbClr val="C00000"/>
                </a:solidFill>
                <a:latin typeface="Tw Cen MT" panose="020B0602020104020603" pitchFamily="34" charset="0"/>
              </a:rPr>
              <a:t>Estructuras de control en DFD </a:t>
            </a:r>
            <a:endParaRPr lang="es-CL" sz="2700" b="1" i="1" dirty="0">
              <a:solidFill>
                <a:srgbClr val="C00000"/>
              </a:solidFill>
              <a:latin typeface="Tw Cen MT" panose="020B0602020104020603" pitchFamily="34" charset="0"/>
            </a:endParaRPr>
          </a:p>
          <a:p>
            <a:pPr eaLnBrk="1" hangingPunct="1">
              <a:defRPr/>
            </a:pPr>
            <a:r>
              <a:rPr lang="es-CL" b="1" i="1" spc="188" dirty="0">
                <a:latin typeface="Tw Cen MT" panose="020B0602020104020603" pitchFamily="34" charset="0"/>
                <a:ea typeface="SimHei" panose="02010609060101010101" pitchFamily="49" charset="-122"/>
              </a:rPr>
              <a:t>Introducción/Conceptos</a:t>
            </a:r>
          </a:p>
        </p:txBody>
      </p:sp>
      <p:pic>
        <p:nvPicPr>
          <p:cNvPr id="5" name="Imagen 4">
            <a:extLst>
              <a:ext uri="{FF2B5EF4-FFF2-40B4-BE49-F238E27FC236}">
                <a16:creationId xmlns:a16="http://schemas.microsoft.com/office/drawing/2014/main" id="{9B9F6A19-8E20-48C3-ACDB-278529CCE86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95976" y="2802843"/>
            <a:ext cx="1203103" cy="1203103"/>
          </a:xfrm>
          <a:prstGeom prst="rect">
            <a:avLst/>
          </a:prstGeom>
        </p:spPr>
      </p:pic>
    </p:spTree>
    <p:extLst>
      <p:ext uri="{BB962C8B-B14F-4D97-AF65-F5344CB8AC3E}">
        <p14:creationId xmlns:p14="http://schemas.microsoft.com/office/powerpoint/2010/main" val="51329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80621"/>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1" name="Rectángulo 10"/>
          <p:cNvSpPr/>
          <p:nvPr/>
        </p:nvSpPr>
        <p:spPr>
          <a:xfrm>
            <a:off x="473106" y="1514030"/>
            <a:ext cx="4801956" cy="507831"/>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UNIDAD I: </a:t>
            </a:r>
            <a:r>
              <a:rPr lang="es-CL" sz="2700" b="1" i="1" dirty="0">
                <a:solidFill>
                  <a:srgbClr val="C00000"/>
                </a:solidFill>
                <a:latin typeface="Tw Cen MT" panose="020B0602020104020603" pitchFamily="34" charset="0"/>
              </a:rPr>
              <a:t>Conceptos generales</a:t>
            </a:r>
            <a:endParaRPr lang="es-CL" sz="2700" b="1" spc="188" dirty="0">
              <a:solidFill>
                <a:srgbClr val="C00000"/>
              </a:solidFill>
              <a:latin typeface="Trebuchet MS" panose="020B0603020202020204" pitchFamily="34" charset="0"/>
              <a:ea typeface="SimHei" panose="02010609060101010101" pitchFamily="49" charset="-122"/>
            </a:endParaRPr>
          </a:p>
        </p:txBody>
      </p:sp>
      <p:sp>
        <p:nvSpPr>
          <p:cNvPr id="12" name="Rectangle 2"/>
          <p:cNvSpPr txBox="1">
            <a:spLocks noChangeArrowheads="1"/>
          </p:cNvSpPr>
          <p:nvPr/>
        </p:nvSpPr>
        <p:spPr bwMode="auto">
          <a:xfrm>
            <a:off x="473106" y="1853803"/>
            <a:ext cx="2237947" cy="2309217"/>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800" i="1" dirty="0">
                <a:latin typeface="Tw Cen MT" panose="020B0602020104020603" pitchFamily="34" charset="0"/>
              </a:rPr>
              <a:t>Proceso: </a:t>
            </a:r>
            <a:r>
              <a:rPr lang="es-CL" sz="1800" b="0" i="1" dirty="0">
                <a:latin typeface="Tw Cen MT" panose="020B0602020104020603" pitchFamily="34" charset="0"/>
              </a:rPr>
              <a:t>Aplicación </a:t>
            </a:r>
          </a:p>
          <a:p>
            <a:pPr algn="l">
              <a:defRPr/>
            </a:pPr>
            <a:r>
              <a:rPr lang="es-CL" sz="1800" b="0" i="1" dirty="0">
                <a:latin typeface="Tw Cen MT" panose="020B0602020104020603" pitchFamily="34" charset="0"/>
              </a:rPr>
              <a:t>de cálculos aritméticos, o algún otro tipo de manipulación de los datos y que a partir de ello genera información.</a:t>
            </a:r>
          </a:p>
        </p:txBody>
      </p:sp>
      <p:sp>
        <p:nvSpPr>
          <p:cNvPr id="14" name="Rectangle 2"/>
          <p:cNvSpPr txBox="1">
            <a:spLocks noChangeArrowheads="1"/>
          </p:cNvSpPr>
          <p:nvPr/>
        </p:nvSpPr>
        <p:spPr bwMode="auto">
          <a:xfrm>
            <a:off x="3228783" y="2153052"/>
            <a:ext cx="2324853" cy="2180629"/>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800" i="1" dirty="0">
                <a:latin typeface="Tw Cen MT" panose="020B0602020104020603" pitchFamily="34" charset="0"/>
              </a:rPr>
              <a:t>Dato: </a:t>
            </a:r>
            <a:r>
              <a:rPr lang="es-CL" sz="1800" b="0" i="1" dirty="0">
                <a:latin typeface="Tw Cen MT" panose="020B0602020104020603" pitchFamily="34" charset="0"/>
              </a:rPr>
              <a:t>es una representación simbólica de un atributo o variable cuantitativa cualitativa. Se representa por una relación entre nombre y valor.</a:t>
            </a:r>
          </a:p>
        </p:txBody>
      </p:sp>
      <p:pic>
        <p:nvPicPr>
          <p:cNvPr id="3" name="Imagen 2"/>
          <p:cNvPicPr>
            <a:picLocks noChangeAspect="1"/>
          </p:cNvPicPr>
          <p:nvPr/>
        </p:nvPicPr>
        <p:blipFill>
          <a:blip r:embed="rId3"/>
          <a:stretch>
            <a:fillRect/>
          </a:stretch>
        </p:blipFill>
        <p:spPr>
          <a:xfrm>
            <a:off x="3230761" y="4225564"/>
            <a:ext cx="2004551" cy="764381"/>
          </a:xfrm>
          <a:prstGeom prst="rect">
            <a:avLst/>
          </a:prstGeom>
        </p:spPr>
      </p:pic>
      <p:sp>
        <p:nvSpPr>
          <p:cNvPr id="15" name="Rectangle 2"/>
          <p:cNvSpPr txBox="1">
            <a:spLocks noChangeArrowheads="1"/>
          </p:cNvSpPr>
          <p:nvPr/>
        </p:nvSpPr>
        <p:spPr bwMode="auto">
          <a:xfrm>
            <a:off x="5980097" y="1932006"/>
            <a:ext cx="2653693" cy="2702195"/>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800" i="1" dirty="0">
                <a:latin typeface="Tw Cen MT" panose="020B0602020104020603" pitchFamily="34" charset="0"/>
              </a:rPr>
              <a:t>Información: </a:t>
            </a:r>
            <a:r>
              <a:rPr lang="es-CL" sz="1800" b="0" i="1" dirty="0">
                <a:latin typeface="Tw Cen MT" panose="020B0602020104020603" pitchFamily="34" charset="0"/>
              </a:rPr>
              <a:t>dato o conjunto de datos que, contextualizados, son útiles para la persona </a:t>
            </a:r>
          </a:p>
          <a:p>
            <a:pPr algn="l">
              <a:defRPr/>
            </a:pPr>
            <a:r>
              <a:rPr lang="es-CL" sz="1800" b="0" i="1" dirty="0">
                <a:latin typeface="Tw Cen MT" panose="020B0602020104020603" pitchFamily="34" charset="0"/>
              </a:rPr>
              <a:t>que los solicita. Mensaje </a:t>
            </a:r>
          </a:p>
          <a:p>
            <a:pPr algn="l">
              <a:defRPr/>
            </a:pPr>
            <a:r>
              <a:rPr lang="es-CL" sz="1800" b="0" i="1" dirty="0">
                <a:latin typeface="Tw Cen MT" panose="020B0602020104020603" pitchFamily="34" charset="0"/>
              </a:rPr>
              <a:t>valido para un receptor </a:t>
            </a:r>
          </a:p>
          <a:p>
            <a:pPr algn="l">
              <a:defRPr/>
            </a:pPr>
            <a:r>
              <a:rPr lang="es-CL" sz="1800" b="0" i="1" dirty="0">
                <a:latin typeface="Tw Cen MT" panose="020B0602020104020603" pitchFamily="34" charset="0"/>
              </a:rPr>
              <a:t>o resultado del procesamiento de dato.</a:t>
            </a:r>
          </a:p>
        </p:txBody>
      </p:sp>
      <p:pic>
        <p:nvPicPr>
          <p:cNvPr id="16" name="Imagen 15"/>
          <p:cNvPicPr>
            <a:picLocks noChangeAspect="1"/>
          </p:cNvPicPr>
          <p:nvPr/>
        </p:nvPicPr>
        <p:blipFill>
          <a:blip r:embed="rId4"/>
          <a:stretch>
            <a:fillRect/>
          </a:stretch>
        </p:blipFill>
        <p:spPr>
          <a:xfrm>
            <a:off x="5980097" y="4511723"/>
            <a:ext cx="2653693" cy="685355"/>
          </a:xfrm>
          <a:prstGeom prst="rect">
            <a:avLst/>
          </a:prstGeom>
        </p:spPr>
      </p:pic>
      <p:sp>
        <p:nvSpPr>
          <p:cNvPr id="17" name="Rectangle 2"/>
          <p:cNvSpPr txBox="1">
            <a:spLocks noChangeArrowheads="1"/>
          </p:cNvSpPr>
          <p:nvPr/>
        </p:nvSpPr>
        <p:spPr bwMode="auto">
          <a:xfrm>
            <a:off x="473106" y="4170029"/>
            <a:ext cx="2237947" cy="1090314"/>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650" i="1" dirty="0">
                <a:latin typeface="Tw Cen MT" panose="020B0602020104020603" pitchFamily="34" charset="0"/>
              </a:rPr>
              <a:t>Manual: </a:t>
            </a:r>
            <a:r>
              <a:rPr lang="es-CL" sz="1650" b="0" i="1" dirty="0">
                <a:latin typeface="Tw Cen MT" panose="020B0602020104020603" pitchFamily="34" charset="0"/>
              </a:rPr>
              <a:t>transformación o cálculo mediante procesos mentales o lápiz y papel.</a:t>
            </a:r>
          </a:p>
          <a:p>
            <a:pPr algn="l">
              <a:defRPr/>
            </a:pPr>
            <a:r>
              <a:rPr lang="es-CL" sz="1650" i="1" dirty="0">
                <a:latin typeface="Tw Cen MT" panose="020B0602020104020603" pitchFamily="34" charset="0"/>
              </a:rPr>
              <a:t>Computacional: </a:t>
            </a:r>
            <a:r>
              <a:rPr lang="es-CL" sz="1650" b="0" i="1" dirty="0">
                <a:latin typeface="Tw Cen MT" panose="020B0602020104020603" pitchFamily="34" charset="0"/>
              </a:rPr>
              <a:t>que utiliza medios computacionales para acelerar procesamiento.</a:t>
            </a:r>
          </a:p>
        </p:txBody>
      </p:sp>
      <p:sp>
        <p:nvSpPr>
          <p:cNvPr id="13" name="CuadroTexto 12">
            <a:extLst>
              <a:ext uri="{FF2B5EF4-FFF2-40B4-BE49-F238E27FC236}">
                <a16:creationId xmlns:a16="http://schemas.microsoft.com/office/drawing/2014/main" id="{26CB5227-62C5-4477-B393-C714047C6607}"/>
              </a:ext>
            </a:extLst>
          </p:cNvPr>
          <p:cNvSpPr txBox="1"/>
          <p:nvPr/>
        </p:nvSpPr>
        <p:spPr>
          <a:xfrm>
            <a:off x="4254226" y="5148712"/>
            <a:ext cx="653653" cy="5078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1350" dirty="0">
                <a:solidFill>
                  <a:srgbClr val="FF0000"/>
                </a:solidFill>
              </a:rPr>
              <a:t>71.113</a:t>
            </a:r>
          </a:p>
        </p:txBody>
      </p:sp>
      <p:sp>
        <p:nvSpPr>
          <p:cNvPr id="18" name="CuadroTexto 17">
            <a:extLst>
              <a:ext uri="{FF2B5EF4-FFF2-40B4-BE49-F238E27FC236}">
                <a16:creationId xmlns:a16="http://schemas.microsoft.com/office/drawing/2014/main" id="{F809DCAC-F1F7-4838-8F35-967873466AA1}"/>
              </a:ext>
            </a:extLst>
          </p:cNvPr>
          <p:cNvSpPr txBox="1"/>
          <p:nvPr/>
        </p:nvSpPr>
        <p:spPr>
          <a:xfrm>
            <a:off x="4254226" y="5393071"/>
            <a:ext cx="635548" cy="5078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000" b="1">
                <a:solidFill>
                  <a:srgbClr val="FF0000"/>
                </a:solidFill>
              </a:defRPr>
            </a:lvl1pPr>
          </a:lstStyle>
          <a:p>
            <a:r>
              <a:rPr lang="es-CL" sz="1350" b="0" dirty="0"/>
              <a:t>43.527</a:t>
            </a:r>
          </a:p>
        </p:txBody>
      </p:sp>
      <p:sp>
        <p:nvSpPr>
          <p:cNvPr id="6" name="CuadroTexto 5">
            <a:extLst>
              <a:ext uri="{FF2B5EF4-FFF2-40B4-BE49-F238E27FC236}">
                <a16:creationId xmlns:a16="http://schemas.microsoft.com/office/drawing/2014/main" id="{A51C2AD7-CB94-49FC-854C-5E5323928B18}"/>
              </a:ext>
            </a:extLst>
          </p:cNvPr>
          <p:cNvSpPr txBox="1"/>
          <p:nvPr/>
        </p:nvSpPr>
        <p:spPr>
          <a:xfrm>
            <a:off x="3290299" y="5150698"/>
            <a:ext cx="886146" cy="1731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t">
            <a:spAutoFit/>
          </a:bodyPr>
          <a:lstStyle/>
          <a:p>
            <a:pPr defTabSz="685800" hangingPunct="0"/>
            <a:r>
              <a:rPr lang="es-MX" sz="675" dirty="0"/>
              <a:t>Casos activos</a:t>
            </a:r>
            <a:endParaRPr lang="es-CL" sz="1125" spc="-56" dirty="0">
              <a:solidFill>
                <a:srgbClr val="535353"/>
              </a:solidFill>
              <a:latin typeface="Open Sans Light"/>
              <a:ea typeface="Open Sans Light"/>
              <a:cs typeface="Open Sans Light"/>
              <a:sym typeface="Open Sans Light"/>
            </a:endParaRPr>
          </a:p>
        </p:txBody>
      </p:sp>
      <p:sp>
        <p:nvSpPr>
          <p:cNvPr id="19" name="CuadroTexto 18">
            <a:extLst>
              <a:ext uri="{FF2B5EF4-FFF2-40B4-BE49-F238E27FC236}">
                <a16:creationId xmlns:a16="http://schemas.microsoft.com/office/drawing/2014/main" id="{8C7445D5-B1DB-427F-B985-76193AE5478C}"/>
              </a:ext>
            </a:extLst>
          </p:cNvPr>
          <p:cNvSpPr txBox="1"/>
          <p:nvPr/>
        </p:nvSpPr>
        <p:spPr>
          <a:xfrm>
            <a:off x="3299351" y="5393071"/>
            <a:ext cx="886146" cy="1731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t">
            <a:spAutoFit/>
          </a:bodyPr>
          <a:lstStyle/>
          <a:p>
            <a:pPr defTabSz="685800" hangingPunct="0"/>
            <a:r>
              <a:rPr lang="es-MX" sz="675" dirty="0"/>
              <a:t>Fallecidos</a:t>
            </a:r>
            <a:endParaRPr lang="es-CL" sz="1125" spc="-56" dirty="0">
              <a:solidFill>
                <a:srgbClr val="53535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76498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par>
                                <p:cTn id="36" presetID="16" presetClass="entr" presetSubtype="21"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13" grpId="0"/>
      <p:bldP spid="18" grpId="0"/>
      <p:bldP spid="6"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80621"/>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1" name="Rectángulo 10"/>
          <p:cNvSpPr/>
          <p:nvPr/>
        </p:nvSpPr>
        <p:spPr>
          <a:xfrm>
            <a:off x="473106" y="1317845"/>
            <a:ext cx="8425448" cy="507831"/>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UNIDAD I: </a:t>
            </a:r>
            <a:r>
              <a:rPr lang="es-CL" sz="2700" b="1" i="1" dirty="0">
                <a:solidFill>
                  <a:srgbClr val="C00000"/>
                </a:solidFill>
                <a:latin typeface="Tw Cen MT" panose="020B0602020104020603" pitchFamily="34" charset="0"/>
              </a:rPr>
              <a:t>Conceptos estructura funcional (datos/cómputo)</a:t>
            </a:r>
            <a:endParaRPr lang="es-CL" sz="2700" b="1" spc="188" dirty="0">
              <a:solidFill>
                <a:srgbClr val="C00000"/>
              </a:solidFill>
              <a:latin typeface="Trebuchet MS" panose="020B0603020202020204" pitchFamily="34" charset="0"/>
              <a:ea typeface="SimHei" panose="02010609060101010101" pitchFamily="49" charset="-122"/>
            </a:endParaRPr>
          </a:p>
        </p:txBody>
      </p:sp>
      <p:sp>
        <p:nvSpPr>
          <p:cNvPr id="12" name="Rectangle 2"/>
          <p:cNvSpPr txBox="1">
            <a:spLocks noChangeArrowheads="1"/>
          </p:cNvSpPr>
          <p:nvPr/>
        </p:nvSpPr>
        <p:spPr bwMode="auto">
          <a:xfrm>
            <a:off x="1296231" y="2148324"/>
            <a:ext cx="1816658" cy="444003"/>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defRPr/>
            </a:pPr>
            <a:r>
              <a:rPr lang="es-CL" sz="1650" b="0" i="1" dirty="0">
                <a:latin typeface="Tw Cen MT" panose="020B0602020104020603" pitchFamily="34" charset="0"/>
              </a:rPr>
              <a:t>datos o parámetros de entrada, valores.</a:t>
            </a:r>
          </a:p>
        </p:txBody>
      </p:sp>
      <p:sp>
        <p:nvSpPr>
          <p:cNvPr id="10" name="Rectangle 2"/>
          <p:cNvSpPr txBox="1">
            <a:spLocks noChangeArrowheads="1"/>
          </p:cNvSpPr>
          <p:nvPr/>
        </p:nvSpPr>
        <p:spPr bwMode="auto">
          <a:xfrm>
            <a:off x="3439716" y="2049195"/>
            <a:ext cx="2241711" cy="444003"/>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defRPr/>
            </a:pPr>
            <a:r>
              <a:rPr lang="es-CL" sz="1650" b="0" i="1" dirty="0">
                <a:latin typeface="Tw Cen MT" panose="020B0602020104020603" pitchFamily="34" charset="0"/>
              </a:rPr>
              <a:t>lógica desarrollada, ejecución de la solución, instrucciones, operaciones.</a:t>
            </a:r>
          </a:p>
        </p:txBody>
      </p:sp>
      <p:sp>
        <p:nvSpPr>
          <p:cNvPr id="13" name="Rectangle 2"/>
          <p:cNvSpPr txBox="1">
            <a:spLocks noChangeArrowheads="1"/>
          </p:cNvSpPr>
          <p:nvPr/>
        </p:nvSpPr>
        <p:spPr bwMode="auto">
          <a:xfrm>
            <a:off x="5833586" y="2049195"/>
            <a:ext cx="2241711" cy="444003"/>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defRPr/>
            </a:pPr>
            <a:r>
              <a:rPr lang="es-CL" sz="1650" b="0" i="1" dirty="0">
                <a:latin typeface="Tw Cen MT" panose="020B0602020104020603" pitchFamily="34" charset="0"/>
              </a:rPr>
              <a:t>resultado del procesamiento de los datos (información), ofrece significado.</a:t>
            </a:r>
          </a:p>
        </p:txBody>
      </p:sp>
      <p:sp>
        <p:nvSpPr>
          <p:cNvPr id="17" name="Rectangle 2"/>
          <p:cNvSpPr txBox="1">
            <a:spLocks noChangeArrowheads="1"/>
          </p:cNvSpPr>
          <p:nvPr/>
        </p:nvSpPr>
        <p:spPr bwMode="auto">
          <a:xfrm>
            <a:off x="1253369" y="4169815"/>
            <a:ext cx="1816658" cy="444003"/>
          </a:xfrm>
          <a:prstGeom prst="rect">
            <a:avLst/>
          </a:prstGeom>
          <a:no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650" b="0" i="1" dirty="0">
                <a:latin typeface="Tw Cen MT" panose="020B0602020104020603" pitchFamily="34" charset="0"/>
              </a:rPr>
              <a:t>Dispositivo de entrada</a:t>
            </a:r>
          </a:p>
        </p:txBody>
      </p:sp>
      <p:sp>
        <p:nvSpPr>
          <p:cNvPr id="18" name="Rectangle 2"/>
          <p:cNvSpPr txBox="1">
            <a:spLocks noChangeArrowheads="1"/>
          </p:cNvSpPr>
          <p:nvPr/>
        </p:nvSpPr>
        <p:spPr bwMode="auto">
          <a:xfrm>
            <a:off x="4038863" y="4161234"/>
            <a:ext cx="1295033" cy="444003"/>
          </a:xfrm>
          <a:prstGeom prst="rect">
            <a:avLst/>
          </a:prstGeom>
          <a:noFill/>
          <a:ln>
            <a:noFill/>
          </a:ln>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eaLnBrk="0" fontAlgn="base">
              <a:spcBef>
                <a:spcPct val="0"/>
              </a:spcBef>
              <a:spcAft>
                <a:spcPct val="0"/>
              </a:spcAft>
              <a:defRPr sz="4400" i="1">
                <a:solidFill>
                  <a:schemeClr val="tx1"/>
                </a:solidFill>
                <a:latin typeface="Tw Cen MT" panose="020B0602020104020603" pitchFamily="34" charset="0"/>
                <a:ea typeface="+mj-ea"/>
                <a:cs typeface="+mj-cs"/>
              </a:defRPr>
            </a:lvl1pPr>
            <a:lvl2pPr algn="ctr" eaLnBrk="0" fontAlgn="base">
              <a:spcBef>
                <a:spcPct val="0"/>
              </a:spcBef>
              <a:spcAft>
                <a:spcPct val="0"/>
              </a:spcAft>
              <a:defRPr sz="3200" b="1">
                <a:solidFill>
                  <a:schemeClr val="tx1"/>
                </a:solidFill>
                <a:latin typeface="Tahoma" pitchFamily="34" charset="0"/>
              </a:defRPr>
            </a:lvl2pPr>
            <a:lvl3pPr algn="ctr" eaLnBrk="0" fontAlgn="base">
              <a:spcBef>
                <a:spcPct val="0"/>
              </a:spcBef>
              <a:spcAft>
                <a:spcPct val="0"/>
              </a:spcAft>
              <a:defRPr sz="3200" b="1">
                <a:solidFill>
                  <a:schemeClr val="tx1"/>
                </a:solidFill>
                <a:latin typeface="Tahoma" pitchFamily="34" charset="0"/>
              </a:defRPr>
            </a:lvl3pPr>
            <a:lvl4pPr algn="ctr" eaLnBrk="0" fontAlgn="base">
              <a:spcBef>
                <a:spcPct val="0"/>
              </a:spcBef>
              <a:spcAft>
                <a:spcPct val="0"/>
              </a:spcAft>
              <a:defRPr sz="3200" b="1">
                <a:solidFill>
                  <a:schemeClr val="tx1"/>
                </a:solidFill>
                <a:latin typeface="Tahoma" pitchFamily="34" charset="0"/>
              </a:defRPr>
            </a:lvl4pPr>
            <a:lvl5pPr algn="ctr" eaLnBrk="0" fontAlgn="base">
              <a:spcBef>
                <a:spcPct val="0"/>
              </a:spcBef>
              <a:spcAft>
                <a:spcPct val="0"/>
              </a:spcAft>
              <a:defRPr sz="3200" b="1">
                <a:solidFill>
                  <a:schemeClr val="tx1"/>
                </a:solidFill>
                <a:latin typeface="Tahoma" pitchFamily="34" charset="0"/>
              </a:defRPr>
            </a:lvl5pPr>
            <a:lvl6pPr marL="457200" algn="ctr" eaLnBrk="1" fontAlgn="base" hangingPunct="1">
              <a:spcBef>
                <a:spcPct val="0"/>
              </a:spcBef>
              <a:spcAft>
                <a:spcPct val="0"/>
              </a:spcAft>
              <a:defRPr sz="3200" b="1">
                <a:solidFill>
                  <a:schemeClr val="tx1"/>
                </a:solidFill>
                <a:latin typeface="Tahoma" pitchFamily="34" charset="0"/>
              </a:defRPr>
            </a:lvl6pPr>
            <a:lvl7pPr marL="914400" algn="ctr" eaLnBrk="1" fontAlgn="base" hangingPunct="1">
              <a:spcBef>
                <a:spcPct val="0"/>
              </a:spcBef>
              <a:spcAft>
                <a:spcPct val="0"/>
              </a:spcAft>
              <a:defRPr sz="3200" b="1">
                <a:solidFill>
                  <a:schemeClr val="tx1"/>
                </a:solidFill>
                <a:latin typeface="Tahoma" pitchFamily="34" charset="0"/>
              </a:defRPr>
            </a:lvl7pPr>
            <a:lvl8pPr marL="1371600" algn="ctr" eaLnBrk="1" fontAlgn="base" hangingPunct="1">
              <a:spcBef>
                <a:spcPct val="0"/>
              </a:spcBef>
              <a:spcAft>
                <a:spcPct val="0"/>
              </a:spcAft>
              <a:defRPr sz="3200" b="1">
                <a:solidFill>
                  <a:schemeClr val="tx1"/>
                </a:solidFill>
                <a:latin typeface="Tahoma" pitchFamily="34" charset="0"/>
              </a:defRPr>
            </a:lvl8pPr>
            <a:lvl9pPr marL="1828800" algn="ctr" eaLnBrk="1" fontAlgn="base" hangingPunct="1">
              <a:spcBef>
                <a:spcPct val="0"/>
              </a:spcBef>
              <a:spcAft>
                <a:spcPct val="0"/>
              </a:spcAft>
              <a:defRPr sz="3200" b="1">
                <a:solidFill>
                  <a:schemeClr val="tx1"/>
                </a:solidFill>
                <a:latin typeface="Tahoma" pitchFamily="34" charset="0"/>
              </a:defRPr>
            </a:lvl9pPr>
          </a:lstStyle>
          <a:p>
            <a:r>
              <a:rPr lang="es-CL" sz="1650" dirty="0"/>
              <a:t>Procesamiento</a:t>
            </a:r>
          </a:p>
        </p:txBody>
      </p:sp>
      <p:sp>
        <p:nvSpPr>
          <p:cNvPr id="19" name="Rectangle 2"/>
          <p:cNvSpPr txBox="1">
            <a:spLocks noChangeArrowheads="1"/>
          </p:cNvSpPr>
          <p:nvPr/>
        </p:nvSpPr>
        <p:spPr bwMode="auto">
          <a:xfrm>
            <a:off x="6204251" y="4169815"/>
            <a:ext cx="2241711" cy="444003"/>
          </a:xfrm>
          <a:prstGeom prst="rect">
            <a:avLst/>
          </a:prstGeom>
          <a:noFill/>
          <a:ln>
            <a:noFill/>
          </a:ln>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eaLnBrk="0" fontAlgn="base">
              <a:spcBef>
                <a:spcPct val="0"/>
              </a:spcBef>
              <a:spcAft>
                <a:spcPct val="0"/>
              </a:spcAft>
              <a:defRPr sz="4400" i="1">
                <a:solidFill>
                  <a:schemeClr val="tx1"/>
                </a:solidFill>
                <a:latin typeface="Tw Cen MT" panose="020B0602020104020603" pitchFamily="34" charset="0"/>
                <a:ea typeface="+mj-ea"/>
                <a:cs typeface="+mj-cs"/>
              </a:defRPr>
            </a:lvl1pPr>
            <a:lvl2pPr algn="ctr" eaLnBrk="0" fontAlgn="base">
              <a:spcBef>
                <a:spcPct val="0"/>
              </a:spcBef>
              <a:spcAft>
                <a:spcPct val="0"/>
              </a:spcAft>
              <a:defRPr sz="3200" b="1">
                <a:solidFill>
                  <a:schemeClr val="tx1"/>
                </a:solidFill>
                <a:latin typeface="Tahoma" pitchFamily="34" charset="0"/>
              </a:defRPr>
            </a:lvl2pPr>
            <a:lvl3pPr algn="ctr" eaLnBrk="0" fontAlgn="base">
              <a:spcBef>
                <a:spcPct val="0"/>
              </a:spcBef>
              <a:spcAft>
                <a:spcPct val="0"/>
              </a:spcAft>
              <a:defRPr sz="3200" b="1">
                <a:solidFill>
                  <a:schemeClr val="tx1"/>
                </a:solidFill>
                <a:latin typeface="Tahoma" pitchFamily="34" charset="0"/>
              </a:defRPr>
            </a:lvl3pPr>
            <a:lvl4pPr algn="ctr" eaLnBrk="0" fontAlgn="base">
              <a:spcBef>
                <a:spcPct val="0"/>
              </a:spcBef>
              <a:spcAft>
                <a:spcPct val="0"/>
              </a:spcAft>
              <a:defRPr sz="3200" b="1">
                <a:solidFill>
                  <a:schemeClr val="tx1"/>
                </a:solidFill>
                <a:latin typeface="Tahoma" pitchFamily="34" charset="0"/>
              </a:defRPr>
            </a:lvl4pPr>
            <a:lvl5pPr algn="ctr" eaLnBrk="0" fontAlgn="base">
              <a:spcBef>
                <a:spcPct val="0"/>
              </a:spcBef>
              <a:spcAft>
                <a:spcPct val="0"/>
              </a:spcAft>
              <a:defRPr sz="3200" b="1">
                <a:solidFill>
                  <a:schemeClr val="tx1"/>
                </a:solidFill>
                <a:latin typeface="Tahoma" pitchFamily="34" charset="0"/>
              </a:defRPr>
            </a:lvl5pPr>
            <a:lvl6pPr marL="457200" algn="ctr" eaLnBrk="1" fontAlgn="base" hangingPunct="1">
              <a:spcBef>
                <a:spcPct val="0"/>
              </a:spcBef>
              <a:spcAft>
                <a:spcPct val="0"/>
              </a:spcAft>
              <a:defRPr sz="3200" b="1">
                <a:solidFill>
                  <a:schemeClr val="tx1"/>
                </a:solidFill>
                <a:latin typeface="Tahoma" pitchFamily="34" charset="0"/>
              </a:defRPr>
            </a:lvl6pPr>
            <a:lvl7pPr marL="914400" algn="ctr" eaLnBrk="1" fontAlgn="base" hangingPunct="1">
              <a:spcBef>
                <a:spcPct val="0"/>
              </a:spcBef>
              <a:spcAft>
                <a:spcPct val="0"/>
              </a:spcAft>
              <a:defRPr sz="3200" b="1">
                <a:solidFill>
                  <a:schemeClr val="tx1"/>
                </a:solidFill>
                <a:latin typeface="Tahoma" pitchFamily="34" charset="0"/>
              </a:defRPr>
            </a:lvl7pPr>
            <a:lvl8pPr marL="1371600" algn="ctr" eaLnBrk="1" fontAlgn="base" hangingPunct="1">
              <a:spcBef>
                <a:spcPct val="0"/>
              </a:spcBef>
              <a:spcAft>
                <a:spcPct val="0"/>
              </a:spcAft>
              <a:defRPr sz="3200" b="1">
                <a:solidFill>
                  <a:schemeClr val="tx1"/>
                </a:solidFill>
                <a:latin typeface="Tahoma" pitchFamily="34" charset="0"/>
              </a:defRPr>
            </a:lvl8pPr>
            <a:lvl9pPr marL="1828800" algn="ctr" eaLnBrk="1" fontAlgn="base" hangingPunct="1">
              <a:spcBef>
                <a:spcPct val="0"/>
              </a:spcBef>
              <a:spcAft>
                <a:spcPct val="0"/>
              </a:spcAft>
              <a:defRPr sz="3200" b="1">
                <a:solidFill>
                  <a:schemeClr val="tx1"/>
                </a:solidFill>
                <a:latin typeface="Tahoma" pitchFamily="34" charset="0"/>
              </a:defRPr>
            </a:lvl9pPr>
          </a:lstStyle>
          <a:p>
            <a:r>
              <a:rPr lang="es-CL" sz="1650" dirty="0"/>
              <a:t>Dispositivo de salida</a:t>
            </a:r>
          </a:p>
        </p:txBody>
      </p:sp>
      <p:sp>
        <p:nvSpPr>
          <p:cNvPr id="21" name="Rectangle 2"/>
          <p:cNvSpPr txBox="1">
            <a:spLocks noChangeArrowheads="1"/>
          </p:cNvSpPr>
          <p:nvPr/>
        </p:nvSpPr>
        <p:spPr bwMode="auto">
          <a:xfrm>
            <a:off x="1456505" y="2628423"/>
            <a:ext cx="1816658" cy="444003"/>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650" b="0" i="1" dirty="0">
                <a:latin typeface="Tw Cen MT" panose="020B0602020104020603" pitchFamily="34" charset="0"/>
              </a:rPr>
              <a:t>(nombre, contrato)</a:t>
            </a:r>
          </a:p>
        </p:txBody>
      </p:sp>
      <p:sp>
        <p:nvSpPr>
          <p:cNvPr id="23" name="Rectangle 2"/>
          <p:cNvSpPr txBox="1">
            <a:spLocks noChangeArrowheads="1"/>
          </p:cNvSpPr>
          <p:nvPr/>
        </p:nvSpPr>
        <p:spPr bwMode="auto">
          <a:xfrm>
            <a:off x="3553302" y="2628423"/>
            <a:ext cx="2014538" cy="444003"/>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650" b="0" i="1" dirty="0">
                <a:latin typeface="Tw Cen MT" panose="020B0602020104020603" pitchFamily="34" charset="0"/>
              </a:rPr>
              <a:t>(cálculo bono producción)</a:t>
            </a:r>
          </a:p>
        </p:txBody>
      </p:sp>
      <p:sp>
        <p:nvSpPr>
          <p:cNvPr id="24" name="Rectangle 2"/>
          <p:cNvSpPr txBox="1">
            <a:spLocks noChangeArrowheads="1"/>
          </p:cNvSpPr>
          <p:nvPr/>
        </p:nvSpPr>
        <p:spPr bwMode="auto">
          <a:xfrm>
            <a:off x="6171133" y="2620802"/>
            <a:ext cx="2014538" cy="444003"/>
          </a:xfrm>
          <a:prstGeom prst="rect">
            <a:avLst/>
          </a:prstGeom>
          <a:no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650" b="0" i="1" dirty="0">
                <a:latin typeface="Tw Cen MT" panose="020B0602020104020603" pitchFamily="34" charset="0"/>
              </a:rPr>
              <a:t>(liquidación sueldo)</a:t>
            </a:r>
          </a:p>
        </p:txBody>
      </p:sp>
      <p:sp>
        <p:nvSpPr>
          <p:cNvPr id="25" name="Rectangle 2"/>
          <p:cNvSpPr txBox="1">
            <a:spLocks noChangeArrowheads="1"/>
          </p:cNvSpPr>
          <p:nvPr/>
        </p:nvSpPr>
        <p:spPr bwMode="auto">
          <a:xfrm>
            <a:off x="1093349" y="4968086"/>
            <a:ext cx="2136698" cy="444003"/>
          </a:xfrm>
          <a:prstGeom prst="rect">
            <a:avLst/>
          </a:prstGeom>
          <a:no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defRPr/>
            </a:pPr>
            <a:r>
              <a:rPr lang="es-CL" sz="1500" b="0" i="1" dirty="0">
                <a:latin typeface="Tw Cen MT" panose="020B0602020104020603" pitchFamily="34" charset="0"/>
              </a:rPr>
              <a:t>(facilitan la entrada de datos, responden a estímulos del exterior: teclado, mouse, lectores código, cámaras web, biométricos</a:t>
            </a:r>
            <a:r>
              <a:rPr lang="es-CL" sz="1650" b="0" i="1" dirty="0">
                <a:latin typeface="Tw Cen MT" panose="020B0602020104020603" pitchFamily="34" charset="0"/>
              </a:rPr>
              <a:t>)</a:t>
            </a:r>
          </a:p>
        </p:txBody>
      </p:sp>
      <p:sp>
        <p:nvSpPr>
          <p:cNvPr id="28" name="Rectangle 2"/>
          <p:cNvSpPr txBox="1">
            <a:spLocks noChangeArrowheads="1"/>
          </p:cNvSpPr>
          <p:nvPr/>
        </p:nvSpPr>
        <p:spPr bwMode="auto">
          <a:xfrm>
            <a:off x="3477220" y="4886105"/>
            <a:ext cx="2136698" cy="444003"/>
          </a:xfrm>
          <a:prstGeom prst="rect">
            <a:avLst/>
          </a:prstGeom>
          <a:no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defRPr/>
            </a:pPr>
            <a:r>
              <a:rPr lang="es-CL" sz="1500" b="0" i="1" dirty="0">
                <a:latin typeface="Tw Cen MT" panose="020B0602020104020603" pitchFamily="34" charset="0"/>
              </a:rPr>
              <a:t>(todas aquellas instrucciones encargadas de modificar los datos que previamente fueron ingresados: unidad de central de procesamiento</a:t>
            </a:r>
            <a:r>
              <a:rPr lang="es-CL" sz="1650" b="0" i="1" dirty="0">
                <a:latin typeface="Tw Cen MT" panose="020B0602020104020603" pitchFamily="34" charset="0"/>
              </a:rPr>
              <a:t>)</a:t>
            </a:r>
          </a:p>
        </p:txBody>
      </p:sp>
      <p:sp>
        <p:nvSpPr>
          <p:cNvPr id="29" name="Rectangle 2"/>
          <p:cNvSpPr txBox="1">
            <a:spLocks noChangeArrowheads="1"/>
          </p:cNvSpPr>
          <p:nvPr/>
        </p:nvSpPr>
        <p:spPr bwMode="auto">
          <a:xfrm>
            <a:off x="5886093" y="4924810"/>
            <a:ext cx="2136698" cy="444003"/>
          </a:xfrm>
          <a:prstGeom prst="rect">
            <a:avLst/>
          </a:prstGeom>
          <a:no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defRPr/>
            </a:pPr>
            <a:r>
              <a:rPr lang="es-CL" sz="1500" b="0" i="1" dirty="0">
                <a:latin typeface="Tw Cen MT" panose="020B0602020104020603" pitchFamily="34" charset="0"/>
              </a:rPr>
              <a:t>(entregan los datos procesados, generan vínculos con el exterior: monitores, parlantes, impresora, </a:t>
            </a:r>
          </a:p>
          <a:p>
            <a:pPr>
              <a:defRPr/>
            </a:pPr>
            <a:r>
              <a:rPr lang="es-CL" sz="1500" b="0" i="1" dirty="0" err="1">
                <a:latin typeface="Tw Cen MT" panose="020B0602020104020603" pitchFamily="34" charset="0"/>
              </a:rPr>
              <a:t>display</a:t>
            </a:r>
            <a:r>
              <a:rPr lang="es-CL" sz="1500" b="0" i="1" dirty="0">
                <a:latin typeface="Tw Cen MT" panose="020B0602020104020603" pitchFamily="34" charset="0"/>
              </a:rPr>
              <a:t> led)</a:t>
            </a:r>
            <a:endParaRPr lang="es-CL" sz="1650" b="0" i="1" dirty="0">
              <a:latin typeface="Tw Cen MT" panose="020B0602020104020603" pitchFamily="34" charset="0"/>
            </a:endParaRPr>
          </a:p>
        </p:txBody>
      </p:sp>
      <p:pic>
        <p:nvPicPr>
          <p:cNvPr id="4" name="Imagen 3">
            <a:extLst>
              <a:ext uri="{FF2B5EF4-FFF2-40B4-BE49-F238E27FC236}">
                <a16:creationId xmlns:a16="http://schemas.microsoft.com/office/drawing/2014/main" id="{22D02D42-FCE5-449E-B02B-A0EF3A036082}"/>
              </a:ext>
            </a:extLst>
          </p:cNvPr>
          <p:cNvPicPr>
            <a:picLocks noChangeAspect="1"/>
          </p:cNvPicPr>
          <p:nvPr/>
        </p:nvPicPr>
        <p:blipFill>
          <a:blip r:embed="rId3"/>
          <a:stretch>
            <a:fillRect/>
          </a:stretch>
        </p:blipFill>
        <p:spPr>
          <a:xfrm>
            <a:off x="949046" y="3073598"/>
            <a:ext cx="2511028" cy="1096566"/>
          </a:xfrm>
          <a:prstGeom prst="rect">
            <a:avLst/>
          </a:prstGeom>
        </p:spPr>
      </p:pic>
      <p:pic>
        <p:nvPicPr>
          <p:cNvPr id="6" name="Imagen 5">
            <a:extLst>
              <a:ext uri="{FF2B5EF4-FFF2-40B4-BE49-F238E27FC236}">
                <a16:creationId xmlns:a16="http://schemas.microsoft.com/office/drawing/2014/main" id="{EEFD3CE7-D5E4-47F6-B226-C8FE864BA90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74349" y="3103060"/>
            <a:ext cx="2578894" cy="1078706"/>
          </a:xfrm>
          <a:prstGeom prst="rect">
            <a:avLst/>
          </a:prstGeom>
        </p:spPr>
      </p:pic>
      <p:pic>
        <p:nvPicPr>
          <p:cNvPr id="8" name="Imagen 7">
            <a:extLst>
              <a:ext uri="{FF2B5EF4-FFF2-40B4-BE49-F238E27FC236}">
                <a16:creationId xmlns:a16="http://schemas.microsoft.com/office/drawing/2014/main" id="{8B98538E-0B7C-4957-955B-9E7F121389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33586" y="3082528"/>
            <a:ext cx="2557463" cy="1078706"/>
          </a:xfrm>
          <a:prstGeom prst="rect">
            <a:avLst/>
          </a:prstGeom>
        </p:spPr>
      </p:pic>
    </p:spTree>
    <p:extLst>
      <p:ext uri="{BB962C8B-B14F-4D97-AF65-F5344CB8AC3E}">
        <p14:creationId xmlns:p14="http://schemas.microsoft.com/office/powerpoint/2010/main" val="378818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arn(inVertical)">
                                      <p:cBhvr>
                                        <p:cTn id="40" dur="500"/>
                                        <p:tgtEl>
                                          <p:spTgt spid="2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inVertical)">
                                      <p:cBhvr>
                                        <p:cTn id="48" dur="500"/>
                                        <p:tgtEl>
                                          <p:spTgt spid="1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arn(inVertical)">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arn(inVertical)">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3" grpId="0" animBg="1"/>
      <p:bldP spid="17" grpId="0"/>
      <p:bldP spid="18" grpId="0"/>
      <p:bldP spid="19" grpId="0"/>
      <p:bldP spid="21" grpId="0" animBg="1"/>
      <p:bldP spid="23" grpId="0" animBg="1"/>
      <p:bldP spid="24" grpId="0"/>
      <p:bldP spid="25"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80621"/>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4" name="Rectangle 2"/>
          <p:cNvSpPr txBox="1">
            <a:spLocks noChangeArrowheads="1"/>
          </p:cNvSpPr>
          <p:nvPr/>
        </p:nvSpPr>
        <p:spPr bwMode="auto">
          <a:xfrm>
            <a:off x="473106" y="1978577"/>
            <a:ext cx="5784819" cy="588294"/>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defRPr/>
            </a:pPr>
            <a:r>
              <a:rPr lang="es-CL" sz="1650" b="0" dirty="0">
                <a:solidFill>
                  <a:srgbClr val="535353"/>
                </a:solidFill>
                <a:latin typeface="Arial" panose="020B0604020202020204" pitchFamily="34" charset="0"/>
                <a:ea typeface="Open Sans Light"/>
                <a:cs typeface="Open Sans Light"/>
              </a:rPr>
              <a:t>Un </a:t>
            </a:r>
            <a:r>
              <a:rPr lang="es-CL" sz="1650" dirty="0">
                <a:solidFill>
                  <a:srgbClr val="535353"/>
                </a:solidFill>
                <a:latin typeface="Arial" panose="020B0604020202020204" pitchFamily="34" charset="0"/>
                <a:ea typeface="Open Sans Light"/>
                <a:cs typeface="Open Sans Light"/>
              </a:rPr>
              <a:t>algoritmo </a:t>
            </a:r>
            <a:r>
              <a:rPr lang="es-CL" sz="1650" b="0" dirty="0">
                <a:solidFill>
                  <a:srgbClr val="535353"/>
                </a:solidFill>
                <a:latin typeface="Arial" panose="020B0604020202020204" pitchFamily="34" charset="0"/>
                <a:ea typeface="Open Sans Light"/>
                <a:cs typeface="Open Sans Light"/>
              </a:rPr>
              <a:t>es una serie de pasos organizados que describe el proceso que se debe seguir para dar solución a un problema específico y que debe describir 3 partes:</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690" y="1792520"/>
            <a:ext cx="1727563" cy="1727563"/>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3038" y="2772406"/>
            <a:ext cx="4145477" cy="908175"/>
          </a:xfrm>
          <a:prstGeom prst="rect">
            <a:avLst/>
          </a:prstGeom>
        </p:spPr>
      </p:pic>
      <p:grpSp>
        <p:nvGrpSpPr>
          <p:cNvPr id="3" name="Grupo 2"/>
          <p:cNvGrpSpPr/>
          <p:nvPr/>
        </p:nvGrpSpPr>
        <p:grpSpPr>
          <a:xfrm>
            <a:off x="653741" y="3755379"/>
            <a:ext cx="8361461" cy="1891669"/>
            <a:chOff x="1743310" y="7562694"/>
            <a:chExt cx="22297230" cy="5044450"/>
          </a:xfrm>
        </p:grpSpPr>
        <p:sp>
          <p:nvSpPr>
            <p:cNvPr id="21" name="Rectángulo 20"/>
            <p:cNvSpPr/>
            <p:nvPr/>
          </p:nvSpPr>
          <p:spPr>
            <a:xfrm>
              <a:off x="1767801" y="7562694"/>
              <a:ext cx="7204749" cy="1354216"/>
            </a:xfrm>
            <a:prstGeom prst="rect">
              <a:avLst/>
            </a:prstGeom>
          </p:spPr>
          <p:txBody>
            <a:bodyPr wrap="square">
              <a:spAutoFit/>
            </a:bodyPr>
            <a:lstStyle/>
            <a:p>
              <a:pPr eaLnBrk="1" hangingPunct="1">
                <a:defRPr/>
              </a:pPr>
              <a:r>
                <a:rPr lang="es-CL" sz="2700" b="1" i="1" spc="188" dirty="0">
                  <a:latin typeface="Tw Cen MT" panose="020B0602020104020603" pitchFamily="34" charset="0"/>
                  <a:ea typeface="SimHei" panose="02010609060101010101" pitchFamily="49" charset="-122"/>
                </a:rPr>
                <a:t>Características</a:t>
              </a:r>
            </a:p>
          </p:txBody>
        </p:sp>
        <p:sp>
          <p:nvSpPr>
            <p:cNvPr id="17" name="Rectángulo 16"/>
            <p:cNvSpPr/>
            <p:nvPr/>
          </p:nvSpPr>
          <p:spPr>
            <a:xfrm>
              <a:off x="2557635" y="8995123"/>
              <a:ext cx="8699819" cy="984885"/>
            </a:xfrm>
            <a:prstGeom prst="rect">
              <a:avLst/>
            </a:prstGeom>
          </p:spPr>
          <p:txBody>
            <a:bodyPr wrap="none">
              <a:spAutoFit/>
            </a:bodyPr>
            <a:lstStyle/>
            <a:p>
              <a:r>
                <a:rPr lang="es-CL" dirty="0">
                  <a:latin typeface="Arial" panose="020B0604020202020204" pitchFamily="34" charset="0"/>
                </a:rPr>
                <a:t>único comienzo y un solo final</a:t>
              </a:r>
              <a:endParaRPr lang="es-CL" sz="1650" dirty="0"/>
            </a:p>
          </p:txBody>
        </p:sp>
        <p:sp>
          <p:nvSpPr>
            <p:cNvPr id="22" name="Rectángulo 21"/>
            <p:cNvSpPr/>
            <p:nvPr/>
          </p:nvSpPr>
          <p:spPr>
            <a:xfrm>
              <a:off x="1743310" y="9861382"/>
              <a:ext cx="8323645" cy="984885"/>
            </a:xfrm>
            <a:prstGeom prst="rect">
              <a:avLst/>
            </a:prstGeom>
          </p:spPr>
          <p:txBody>
            <a:bodyPr wrap="none">
              <a:spAutoFit/>
            </a:bodyPr>
            <a:lstStyle/>
            <a:p>
              <a:r>
                <a:rPr lang="es-CL" dirty="0">
                  <a:latin typeface="Arial" panose="020B0604020202020204" pitchFamily="34" charset="0"/>
                </a:rPr>
                <a:t>secuencial (flujo de proceso)</a:t>
              </a:r>
              <a:endParaRPr lang="es-CL" sz="1650" dirty="0"/>
            </a:p>
          </p:txBody>
        </p:sp>
        <p:sp>
          <p:nvSpPr>
            <p:cNvPr id="23" name="Rectángulo 22"/>
            <p:cNvSpPr/>
            <p:nvPr/>
          </p:nvSpPr>
          <p:spPr>
            <a:xfrm>
              <a:off x="2611027" y="10760278"/>
              <a:ext cx="9246976" cy="984885"/>
            </a:xfrm>
            <a:prstGeom prst="rect">
              <a:avLst/>
            </a:prstGeom>
          </p:spPr>
          <p:txBody>
            <a:bodyPr wrap="none">
              <a:spAutoFit/>
            </a:bodyPr>
            <a:lstStyle/>
            <a:p>
              <a:r>
                <a:rPr lang="es-CL" dirty="0">
                  <a:latin typeface="Arial" panose="020B0604020202020204" pitchFamily="34" charset="0"/>
                </a:rPr>
                <a:t>finitos (finalizar en un momento)</a:t>
              </a:r>
              <a:endParaRPr lang="es-CL" sz="1650" dirty="0"/>
            </a:p>
          </p:txBody>
        </p:sp>
        <p:sp>
          <p:nvSpPr>
            <p:cNvPr id="24" name="Rectángulo 23"/>
            <p:cNvSpPr/>
            <p:nvPr/>
          </p:nvSpPr>
          <p:spPr>
            <a:xfrm>
              <a:off x="1743310" y="11622259"/>
              <a:ext cx="11401411" cy="984885"/>
            </a:xfrm>
            <a:prstGeom prst="rect">
              <a:avLst/>
            </a:prstGeom>
          </p:spPr>
          <p:txBody>
            <a:bodyPr wrap="none">
              <a:spAutoFit/>
            </a:bodyPr>
            <a:lstStyle/>
            <a:p>
              <a:r>
                <a:rPr lang="es-CL" dirty="0">
                  <a:latin typeface="Arial" panose="020B0604020202020204" pitchFamily="34" charset="0"/>
                </a:rPr>
                <a:t>eficientes (variables y tiempo ejecución)</a:t>
              </a:r>
              <a:endParaRPr lang="es-CL" sz="1650" dirty="0"/>
            </a:p>
          </p:txBody>
        </p:sp>
        <p:sp>
          <p:nvSpPr>
            <p:cNvPr id="25" name="Rectángulo 24"/>
            <p:cNvSpPr/>
            <p:nvPr/>
          </p:nvSpPr>
          <p:spPr>
            <a:xfrm>
              <a:off x="13227193" y="8489203"/>
              <a:ext cx="8802411" cy="984885"/>
            </a:xfrm>
            <a:prstGeom prst="rect">
              <a:avLst/>
            </a:prstGeom>
          </p:spPr>
          <p:txBody>
            <a:bodyPr wrap="none">
              <a:spAutoFit/>
            </a:bodyPr>
            <a:lstStyle/>
            <a:p>
              <a:r>
                <a:rPr lang="es-CL" dirty="0">
                  <a:latin typeface="Arial" panose="020B0604020202020204" pitchFamily="34" charset="0"/>
                </a:rPr>
                <a:t>evitar redundancia  (procesos)</a:t>
              </a:r>
              <a:endParaRPr lang="es-CL" sz="1650" dirty="0"/>
            </a:p>
          </p:txBody>
        </p:sp>
        <p:sp>
          <p:nvSpPr>
            <p:cNvPr id="26" name="Rectángulo 25"/>
            <p:cNvSpPr/>
            <p:nvPr/>
          </p:nvSpPr>
          <p:spPr>
            <a:xfrm>
              <a:off x="14041222" y="9279827"/>
              <a:ext cx="9999318" cy="984885"/>
            </a:xfrm>
            <a:prstGeom prst="rect">
              <a:avLst/>
            </a:prstGeom>
          </p:spPr>
          <p:txBody>
            <a:bodyPr wrap="none">
              <a:spAutoFit/>
            </a:bodyPr>
            <a:lstStyle/>
            <a:p>
              <a:r>
                <a:rPr lang="es-CL" dirty="0">
                  <a:latin typeface="Arial" panose="020B0604020202020204" pitchFamily="34" charset="0"/>
                </a:rPr>
                <a:t>legibles (texto y referencias claras)</a:t>
              </a:r>
              <a:endParaRPr lang="es-CL" sz="1650" dirty="0"/>
            </a:p>
          </p:txBody>
        </p:sp>
        <p:sp>
          <p:nvSpPr>
            <p:cNvPr id="27" name="Rectángulo 26"/>
            <p:cNvSpPr/>
            <p:nvPr/>
          </p:nvSpPr>
          <p:spPr>
            <a:xfrm>
              <a:off x="13227193" y="10110824"/>
              <a:ext cx="10136110" cy="984885"/>
            </a:xfrm>
            <a:prstGeom prst="rect">
              <a:avLst/>
            </a:prstGeom>
          </p:spPr>
          <p:txBody>
            <a:bodyPr wrap="none">
              <a:spAutoFit/>
            </a:bodyPr>
            <a:lstStyle/>
            <a:p>
              <a:r>
                <a:rPr lang="es-CL" dirty="0">
                  <a:latin typeface="Arial" panose="020B0604020202020204" pitchFamily="34" charset="0"/>
                </a:rPr>
                <a:t>modificables (ampliaciones futuras)</a:t>
              </a:r>
              <a:endParaRPr lang="es-CL" sz="1650" dirty="0"/>
            </a:p>
          </p:txBody>
        </p:sp>
        <p:sp>
          <p:nvSpPr>
            <p:cNvPr id="28" name="Rectángulo 27"/>
            <p:cNvSpPr/>
            <p:nvPr/>
          </p:nvSpPr>
          <p:spPr>
            <a:xfrm>
              <a:off x="14030801" y="10907870"/>
              <a:ext cx="9725739" cy="984885"/>
            </a:xfrm>
            <a:prstGeom prst="rect">
              <a:avLst/>
            </a:prstGeom>
          </p:spPr>
          <p:txBody>
            <a:bodyPr wrap="none">
              <a:spAutoFit/>
            </a:bodyPr>
            <a:lstStyle/>
            <a:p>
              <a:r>
                <a:rPr lang="es-CL" dirty="0">
                  <a:latin typeface="Arial" panose="020B0604020202020204" pitchFamily="34" charset="0"/>
                </a:rPr>
                <a:t>modulares (división del problema)</a:t>
              </a:r>
              <a:endParaRPr lang="es-CL" sz="1650" dirty="0"/>
            </a:p>
          </p:txBody>
        </p:sp>
      </p:grpSp>
      <p:sp>
        <p:nvSpPr>
          <p:cNvPr id="19" name="Rectángulo 18">
            <a:extLst>
              <a:ext uri="{FF2B5EF4-FFF2-40B4-BE49-F238E27FC236}">
                <a16:creationId xmlns:a16="http://schemas.microsoft.com/office/drawing/2014/main" id="{E48D96E5-F58F-41A9-A2FC-103AAA16CAD0}"/>
              </a:ext>
            </a:extLst>
          </p:cNvPr>
          <p:cNvSpPr/>
          <p:nvPr/>
        </p:nvSpPr>
        <p:spPr>
          <a:xfrm>
            <a:off x="473106" y="1317845"/>
            <a:ext cx="4801956" cy="507831"/>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UNIDAD I: </a:t>
            </a:r>
            <a:r>
              <a:rPr lang="es-CL" sz="2700" b="1" i="1" dirty="0">
                <a:solidFill>
                  <a:srgbClr val="C00000"/>
                </a:solidFill>
                <a:latin typeface="Tw Cen MT" panose="020B0602020104020603" pitchFamily="34" charset="0"/>
              </a:rPr>
              <a:t>Conceptos generales</a:t>
            </a:r>
            <a:endParaRPr lang="es-CL" sz="2700" b="1" spc="188" dirty="0">
              <a:solidFill>
                <a:srgbClr val="C00000"/>
              </a:solidFill>
              <a:latin typeface="Trebuchet MS" panose="020B0603020202020204" pitchFamily="34" charset="0"/>
              <a:ea typeface="SimHei" panose="02010609060101010101" pitchFamily="49" charset="-122"/>
            </a:endParaRPr>
          </a:p>
        </p:txBody>
      </p:sp>
    </p:spTree>
    <p:extLst>
      <p:ext uri="{BB962C8B-B14F-4D97-AF65-F5344CB8AC3E}">
        <p14:creationId xmlns:p14="http://schemas.microsoft.com/office/powerpoint/2010/main" val="309709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80621"/>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1" name="Rectángulo 10"/>
          <p:cNvSpPr/>
          <p:nvPr/>
        </p:nvSpPr>
        <p:spPr>
          <a:xfrm>
            <a:off x="367404" y="523099"/>
            <a:ext cx="5340949" cy="507831"/>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UNIDAD I: </a:t>
            </a:r>
            <a:r>
              <a:rPr lang="es-CL" sz="2700" b="1" i="1" dirty="0">
                <a:solidFill>
                  <a:srgbClr val="C00000"/>
                </a:solidFill>
                <a:latin typeface="Tw Cen MT" panose="020B0602020104020603" pitchFamily="34" charset="0"/>
              </a:rPr>
              <a:t>Conceptos de Programa </a:t>
            </a:r>
            <a:endParaRPr lang="es-CL" sz="2700" b="1" spc="188" dirty="0">
              <a:solidFill>
                <a:srgbClr val="C00000"/>
              </a:solidFill>
              <a:latin typeface="Trebuchet MS" panose="020B0603020202020204" pitchFamily="34" charset="0"/>
              <a:ea typeface="SimHei" panose="02010609060101010101" pitchFamily="49" charset="-122"/>
            </a:endParaRPr>
          </a:p>
        </p:txBody>
      </p:sp>
      <p:sp>
        <p:nvSpPr>
          <p:cNvPr id="3" name="Rectángulo 2"/>
          <p:cNvSpPr/>
          <p:nvPr/>
        </p:nvSpPr>
        <p:spPr>
          <a:xfrm>
            <a:off x="553163" y="1155311"/>
            <a:ext cx="4954191" cy="1246495"/>
          </a:xfrm>
          <a:prstGeom prst="rect">
            <a:avLst/>
          </a:prstGeom>
        </p:spPr>
        <p:txBody>
          <a:bodyPr wrap="square">
            <a:spAutoFit/>
          </a:bodyPr>
          <a:lstStyle/>
          <a:p>
            <a:pPr algn="just"/>
            <a:r>
              <a:rPr lang="es-CL" sz="1500" i="1" dirty="0">
                <a:latin typeface="Tw Cen MT" panose="020B0602020104020603" pitchFamily="34" charset="0"/>
                <a:ea typeface="+mj-ea"/>
                <a:cs typeface="+mj-cs"/>
              </a:rPr>
              <a:t>Son un conjunto de órdenes (codificadas) o instrucciones capaces de manipular un conjunto de datos. Estas órdenes pueden ser divididas en tres grandes bloques claramente diferenciables, estos son: </a:t>
            </a:r>
            <a:r>
              <a:rPr lang="es-CL" sz="1500" i="1" dirty="0">
                <a:solidFill>
                  <a:srgbClr val="92D050"/>
                </a:solidFill>
                <a:latin typeface="Tw Cen MT" panose="020B0602020104020603" pitchFamily="34" charset="0"/>
                <a:ea typeface="+mj-ea"/>
                <a:cs typeface="+mj-cs"/>
              </a:rPr>
              <a:t>entrada de datos, proceso, salida de datos. </a:t>
            </a:r>
            <a:r>
              <a:rPr lang="es-CL" sz="1500" i="1" dirty="0">
                <a:latin typeface="Tw Cen MT" panose="020B0602020104020603" pitchFamily="34" charset="0"/>
                <a:ea typeface="+mj-ea"/>
                <a:cs typeface="+mj-cs"/>
              </a:rPr>
              <a:t>¡conjunto de algoritmos!</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26" y="2607822"/>
            <a:ext cx="5171644" cy="1848373"/>
          </a:xfrm>
          <a:prstGeom prst="rect">
            <a:avLst/>
          </a:prstGeom>
        </p:spPr>
      </p:pic>
      <p:sp>
        <p:nvSpPr>
          <p:cNvPr id="5" name="Flecha curvada hacia abajo 4"/>
          <p:cNvSpPr/>
          <p:nvPr/>
        </p:nvSpPr>
        <p:spPr>
          <a:xfrm rot="10800000">
            <a:off x="1507368" y="4394694"/>
            <a:ext cx="2646759" cy="278924"/>
          </a:xfrm>
          <a:prstGeom prst="curvedDownArrow">
            <a:avLst/>
          </a:prstGeom>
          <a:solidFill>
            <a:schemeClr val="accent3">
              <a:lumOff val="-1294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6" name="Rectángulo 5"/>
          <p:cNvSpPr/>
          <p:nvPr/>
        </p:nvSpPr>
        <p:spPr>
          <a:xfrm>
            <a:off x="2377187" y="4634240"/>
            <a:ext cx="1365567" cy="300082"/>
          </a:xfrm>
          <a:prstGeom prst="rect">
            <a:avLst/>
          </a:prstGeom>
        </p:spPr>
        <p:txBody>
          <a:bodyPr wrap="none">
            <a:spAutoFit/>
          </a:bodyPr>
          <a:lstStyle/>
          <a:p>
            <a:r>
              <a:rPr lang="es-CL" sz="1350" b="1" i="1" dirty="0">
                <a:latin typeface="Tw Cen MT" panose="020B0602020104020603" pitchFamily="34" charset="0"/>
              </a:rPr>
              <a:t>Retroalimentación</a:t>
            </a:r>
            <a:endParaRPr lang="es-CL" sz="1200" b="1" dirty="0"/>
          </a:p>
        </p:txBody>
      </p:sp>
      <p:pic>
        <p:nvPicPr>
          <p:cNvPr id="8" name="Imagen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404" y="4656363"/>
            <a:ext cx="1296591" cy="1296591"/>
          </a:xfrm>
          <a:prstGeom prst="rect">
            <a:avLst/>
          </a:prstGeom>
        </p:spPr>
      </p:pic>
      <p:sp>
        <p:nvSpPr>
          <p:cNvPr id="26" name="Rectángulo 25"/>
          <p:cNvSpPr/>
          <p:nvPr/>
        </p:nvSpPr>
        <p:spPr>
          <a:xfrm>
            <a:off x="1611181" y="5180334"/>
            <a:ext cx="3313122" cy="577081"/>
          </a:xfrm>
          <a:prstGeom prst="rect">
            <a:avLst/>
          </a:prstGeom>
        </p:spPr>
        <p:txBody>
          <a:bodyPr wrap="square">
            <a:spAutoFit/>
          </a:bodyPr>
          <a:lstStyle/>
          <a:p>
            <a:pPr algn="just"/>
            <a:r>
              <a:rPr lang="es-CL" sz="1500" b="1" i="1" dirty="0">
                <a:latin typeface="Tw Cen MT" panose="020B0602020104020603" pitchFamily="34" charset="0"/>
                <a:ea typeface="+mj-ea"/>
                <a:cs typeface="+mj-cs"/>
              </a:rPr>
              <a:t>¿y los algoritmos siguen esta misma estructura</a:t>
            </a:r>
            <a:r>
              <a:rPr lang="es-CL" sz="1650" b="1" i="1" dirty="0">
                <a:latin typeface="Tw Cen MT" panose="020B0602020104020603" pitchFamily="34" charset="0"/>
                <a:ea typeface="+mj-ea"/>
                <a:cs typeface="+mj-cs"/>
              </a:rPr>
              <a:t>?</a:t>
            </a:r>
            <a:endParaRPr lang="es-CL" sz="1650" b="1" i="1" dirty="0">
              <a:solidFill>
                <a:srgbClr val="92D050"/>
              </a:solidFill>
              <a:latin typeface="Tw Cen MT" panose="020B0602020104020603" pitchFamily="34" charset="0"/>
              <a:ea typeface="+mj-ea"/>
              <a:cs typeface="+mj-cs"/>
            </a:endParaRPr>
          </a:p>
        </p:txBody>
      </p:sp>
      <p:pic>
        <p:nvPicPr>
          <p:cNvPr id="20" name="Imagen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490" y="1663647"/>
            <a:ext cx="2019627" cy="2019627"/>
          </a:xfrm>
          <a:prstGeom prst="rect">
            <a:avLst/>
          </a:prstGeom>
        </p:spPr>
      </p:pic>
      <p:sp>
        <p:nvSpPr>
          <p:cNvPr id="27" name="Rectángulo 26"/>
          <p:cNvSpPr/>
          <p:nvPr/>
        </p:nvSpPr>
        <p:spPr>
          <a:xfrm>
            <a:off x="6063317" y="3872114"/>
            <a:ext cx="2640339" cy="1338828"/>
          </a:xfrm>
          <a:prstGeom prst="rect">
            <a:avLst/>
          </a:prstGeom>
        </p:spPr>
        <p:txBody>
          <a:bodyPr wrap="none">
            <a:spAutoFit/>
          </a:bodyPr>
          <a:lstStyle/>
          <a:p>
            <a:pPr algn="r" hangingPunct="1">
              <a:defRPr/>
            </a:pPr>
            <a:r>
              <a:rPr lang="es-CL" sz="1650" b="1" i="1" spc="188" dirty="0">
                <a:solidFill>
                  <a:schemeClr val="accent6">
                    <a:lumMod val="75000"/>
                  </a:schemeClr>
                </a:solidFill>
                <a:latin typeface="Tw Cen MT" panose="020B0602020104020603" pitchFamily="34" charset="0"/>
                <a:ea typeface="SimHei" panose="02010609060101010101" pitchFamily="49" charset="-122"/>
              </a:rPr>
              <a:t>Identificar procesos</a:t>
            </a:r>
          </a:p>
          <a:p>
            <a:pPr algn="r" eaLnBrk="1" hangingPunct="1">
              <a:defRPr/>
            </a:pPr>
            <a:endParaRPr lang="es-CL" sz="750" b="1" i="1" spc="188" dirty="0">
              <a:solidFill>
                <a:schemeClr val="accent6">
                  <a:lumMod val="75000"/>
                </a:schemeClr>
              </a:solidFill>
              <a:latin typeface="Tw Cen MT" panose="020B0602020104020603" pitchFamily="34" charset="0"/>
              <a:ea typeface="SimHei" panose="02010609060101010101" pitchFamily="49" charset="-122"/>
            </a:endParaRPr>
          </a:p>
          <a:p>
            <a:pPr algn="r" eaLnBrk="1" hangingPunct="1">
              <a:defRPr/>
            </a:pPr>
            <a:r>
              <a:rPr lang="es-CL" sz="1650" b="1" i="1" spc="188" dirty="0">
                <a:solidFill>
                  <a:schemeClr val="accent6">
                    <a:lumMod val="75000"/>
                  </a:schemeClr>
                </a:solidFill>
                <a:latin typeface="Tw Cen MT" panose="020B0602020104020603" pitchFamily="34" charset="0"/>
                <a:ea typeface="SimHei" panose="02010609060101010101" pitchFamily="49" charset="-122"/>
              </a:rPr>
              <a:t>Realizar analogías</a:t>
            </a:r>
          </a:p>
          <a:p>
            <a:pPr algn="r" eaLnBrk="1" hangingPunct="1">
              <a:defRPr/>
            </a:pPr>
            <a:r>
              <a:rPr lang="es-CL" sz="1650" b="1" i="1" spc="188" dirty="0">
                <a:solidFill>
                  <a:schemeClr val="accent6">
                    <a:lumMod val="75000"/>
                  </a:schemeClr>
                </a:solidFill>
                <a:latin typeface="Tw Cen MT" panose="020B0602020104020603" pitchFamily="34" charset="0"/>
                <a:ea typeface="SimHei" panose="02010609060101010101" pitchFamily="49" charset="-122"/>
              </a:rPr>
              <a:t>manuales y automáticas</a:t>
            </a:r>
          </a:p>
          <a:p>
            <a:pPr algn="r" eaLnBrk="1" hangingPunct="1">
              <a:defRPr/>
            </a:pPr>
            <a:endParaRPr lang="es-CL" sz="750" b="1" i="1" spc="188" dirty="0">
              <a:solidFill>
                <a:schemeClr val="accent6">
                  <a:lumMod val="75000"/>
                </a:schemeClr>
              </a:solidFill>
              <a:latin typeface="Tw Cen MT" panose="020B0602020104020603" pitchFamily="34" charset="0"/>
              <a:ea typeface="SimHei" panose="02010609060101010101" pitchFamily="49" charset="-122"/>
            </a:endParaRPr>
          </a:p>
          <a:p>
            <a:pPr algn="r" eaLnBrk="1" hangingPunct="1">
              <a:defRPr/>
            </a:pPr>
            <a:r>
              <a:rPr lang="es-CL" sz="1650" b="1" i="1" spc="188" dirty="0">
                <a:solidFill>
                  <a:schemeClr val="accent6">
                    <a:lumMod val="75000"/>
                  </a:schemeClr>
                </a:solidFill>
                <a:latin typeface="Tw Cen MT" panose="020B0602020104020603" pitchFamily="34" charset="0"/>
                <a:ea typeface="SimHei" panose="02010609060101010101" pitchFamily="49" charset="-122"/>
              </a:rPr>
              <a:t>Explicar procesos</a:t>
            </a:r>
            <a:endParaRPr lang="es-CL" sz="1650" b="1" spc="188" dirty="0">
              <a:solidFill>
                <a:schemeClr val="accent6">
                  <a:lumMod val="75000"/>
                </a:schemeClr>
              </a:solidFill>
              <a:latin typeface="Trebuchet MS" panose="020B0603020202020204" pitchFamily="34" charset="0"/>
              <a:ea typeface="SimHei" panose="02010609060101010101" pitchFamily="49" charset="-122"/>
            </a:endParaRPr>
          </a:p>
        </p:txBody>
      </p:sp>
      <p:sp>
        <p:nvSpPr>
          <p:cNvPr id="30" name="Rectángulo 29"/>
          <p:cNvSpPr/>
          <p:nvPr/>
        </p:nvSpPr>
        <p:spPr>
          <a:xfrm>
            <a:off x="6113742" y="2304918"/>
            <a:ext cx="3313122" cy="369332"/>
          </a:xfrm>
          <a:prstGeom prst="rect">
            <a:avLst/>
          </a:prstGeom>
        </p:spPr>
        <p:txBody>
          <a:bodyPr wrap="square">
            <a:spAutoFit/>
          </a:bodyPr>
          <a:lstStyle/>
          <a:p>
            <a:pPr algn="just"/>
            <a:r>
              <a:rPr lang="es-CL" b="1" i="1" dirty="0">
                <a:latin typeface="Tw Cen MT" panose="020B0602020104020603" pitchFamily="34" charset="0"/>
                <a:ea typeface="+mj-ea"/>
                <a:cs typeface="+mj-cs"/>
              </a:rPr>
              <a:t>FUNDAMENTOS</a:t>
            </a:r>
            <a:endParaRPr lang="es-CL" sz="1650" b="1" i="1" dirty="0">
              <a:solidFill>
                <a:srgbClr val="92D050"/>
              </a:solidFill>
              <a:latin typeface="Tw Cen MT" panose="020B0602020104020603" pitchFamily="34" charset="0"/>
              <a:ea typeface="+mj-ea"/>
              <a:cs typeface="+mj-cs"/>
            </a:endParaRPr>
          </a:p>
        </p:txBody>
      </p:sp>
    </p:spTree>
    <p:extLst>
      <p:ext uri="{BB962C8B-B14F-4D97-AF65-F5344CB8AC3E}">
        <p14:creationId xmlns:p14="http://schemas.microsoft.com/office/powerpoint/2010/main" val="116808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6" grpId="0"/>
      <p:bldP spid="27"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80621"/>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b="38365"/>
          <a:stretch/>
        </p:blipFill>
        <p:spPr>
          <a:xfrm>
            <a:off x="0" y="857250"/>
            <a:ext cx="9144000" cy="3755920"/>
          </a:xfrm>
          <a:prstGeom prst="rect">
            <a:avLst/>
          </a:prstGeom>
        </p:spPr>
      </p:pic>
      <p:sp>
        <p:nvSpPr>
          <p:cNvPr id="6" name="Rectángulo 5"/>
          <p:cNvSpPr/>
          <p:nvPr/>
        </p:nvSpPr>
        <p:spPr>
          <a:xfrm>
            <a:off x="681380" y="4862004"/>
            <a:ext cx="7401263" cy="1131079"/>
          </a:xfrm>
          <a:prstGeom prst="rect">
            <a:avLst/>
          </a:prstGeom>
        </p:spPr>
        <p:txBody>
          <a:bodyPr wrap="square">
            <a:spAutoFit/>
          </a:bodyPr>
          <a:lstStyle/>
          <a:p>
            <a:pPr algn="ctr"/>
            <a:r>
              <a:rPr lang="es-CL" sz="1350" b="1" dirty="0">
                <a:latin typeface="Lucida Sans Typewriter" panose="020B0509030504030204" pitchFamily="49" charset="0"/>
              </a:rPr>
              <a:t>Un edificio derrumbado, partido en dos, fue la imagen a página completa que llevó la portada de La Tercera el 28 de febrero de 2010. La caída de Alto Río, un edificio de departamentos ubicado en el centro de Concepción, provocó la muerte de ocho personas y se transformó en un ícono del 27F.</a:t>
            </a:r>
          </a:p>
        </p:txBody>
      </p:sp>
      <p:pic>
        <p:nvPicPr>
          <p:cNvPr id="13" name="Imagen 1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8075" y="608415"/>
            <a:ext cx="1943100" cy="1943100"/>
          </a:xfrm>
          <a:prstGeom prst="rect">
            <a:avLst/>
          </a:prstGeom>
        </p:spPr>
      </p:pic>
      <p:sp>
        <p:nvSpPr>
          <p:cNvPr id="7" name="Rectángulo 6">
            <a:extLst>
              <a:ext uri="{FF2B5EF4-FFF2-40B4-BE49-F238E27FC236}">
                <a16:creationId xmlns:a16="http://schemas.microsoft.com/office/drawing/2014/main" id="{D80B07C8-D9BF-4615-BDB6-4B25335684B2}"/>
              </a:ext>
            </a:extLst>
          </p:cNvPr>
          <p:cNvSpPr/>
          <p:nvPr/>
        </p:nvSpPr>
        <p:spPr>
          <a:xfrm>
            <a:off x="976026" y="1366960"/>
            <a:ext cx="6760762" cy="369332"/>
          </a:xfrm>
          <a:prstGeom prst="rect">
            <a:avLst/>
          </a:prstGeom>
        </p:spPr>
        <p:txBody>
          <a:bodyPr wrap="none">
            <a:spAutoFit/>
          </a:bodyPr>
          <a:lstStyle/>
          <a:p>
            <a:pPr eaLnBrk="1" hangingPunct="1">
              <a:defRPr/>
            </a:pPr>
            <a:r>
              <a:rPr lang="es-CL" b="1" spc="188" dirty="0">
                <a:solidFill>
                  <a:srgbClr val="C00000"/>
                </a:solidFill>
                <a:latin typeface="Trebuchet MS" panose="020B0603020202020204" pitchFamily="34" charset="0"/>
                <a:ea typeface="SimHei" panose="02010609060101010101" pitchFamily="49" charset="-122"/>
              </a:rPr>
              <a:t>¿Queremos que nuestros programas terminen así? </a:t>
            </a:r>
          </a:p>
        </p:txBody>
      </p:sp>
    </p:spTree>
    <p:extLst>
      <p:ext uri="{BB962C8B-B14F-4D97-AF65-F5344CB8AC3E}">
        <p14:creationId xmlns:p14="http://schemas.microsoft.com/office/powerpoint/2010/main" val="417716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80621"/>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1" name="Rectángulo 10"/>
          <p:cNvSpPr/>
          <p:nvPr/>
        </p:nvSpPr>
        <p:spPr>
          <a:xfrm>
            <a:off x="742629" y="2951167"/>
            <a:ext cx="7879465" cy="784830"/>
          </a:xfrm>
          <a:prstGeom prst="rect">
            <a:avLst/>
          </a:prstGeom>
        </p:spPr>
        <p:txBody>
          <a:bodyPr wrap="none">
            <a:spAutoFit/>
          </a:bodyPr>
          <a:lstStyle/>
          <a:p>
            <a:pPr eaLnBrk="1" hangingPunct="1">
              <a:defRPr/>
            </a:pPr>
            <a:r>
              <a:rPr lang="es-CL" sz="2250" b="1" spc="188" dirty="0">
                <a:solidFill>
                  <a:srgbClr val="C00000"/>
                </a:solidFill>
                <a:latin typeface="Trebuchet MS" panose="020B0603020202020204" pitchFamily="34" charset="0"/>
                <a:ea typeface="SimHei" panose="02010609060101010101" pitchFamily="49" charset="-122"/>
                <a:hlinkClick r:id="rId3"/>
              </a:rPr>
              <a:t>https://www.youtube.com/watch?v=Cgc0kt5vecU</a:t>
            </a:r>
            <a:endParaRPr lang="es-CL" sz="2250" b="1" spc="188" dirty="0">
              <a:solidFill>
                <a:srgbClr val="C00000"/>
              </a:solidFill>
              <a:latin typeface="Trebuchet MS" panose="020B0603020202020204" pitchFamily="34" charset="0"/>
              <a:ea typeface="SimHei" panose="02010609060101010101" pitchFamily="49" charset="-122"/>
            </a:endParaRPr>
          </a:p>
          <a:p>
            <a:pPr eaLnBrk="1" hangingPunct="1">
              <a:defRPr/>
            </a:pPr>
            <a:endParaRPr lang="es-CL" sz="2250" b="1" spc="188" dirty="0">
              <a:solidFill>
                <a:srgbClr val="C00000"/>
              </a:solidFill>
              <a:latin typeface="Trebuchet MS" panose="020B0603020202020204" pitchFamily="34" charset="0"/>
              <a:ea typeface="SimHei" panose="02010609060101010101" pitchFamily="49" charset="-122"/>
            </a:endParaRPr>
          </a:p>
        </p:txBody>
      </p:sp>
      <p:pic>
        <p:nvPicPr>
          <p:cNvPr id="8" name="Imagen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22265" y="3418284"/>
            <a:ext cx="1760235" cy="1760235"/>
          </a:xfrm>
          <a:prstGeom prst="rect">
            <a:avLst/>
          </a:prstGeom>
        </p:spPr>
      </p:pic>
      <p:sp>
        <p:nvSpPr>
          <p:cNvPr id="26" name="Rectángulo 25"/>
          <p:cNvSpPr/>
          <p:nvPr/>
        </p:nvSpPr>
        <p:spPr>
          <a:xfrm>
            <a:off x="2866430" y="3502030"/>
            <a:ext cx="5451514" cy="1650452"/>
          </a:xfrm>
          <a:prstGeom prst="rect">
            <a:avLst/>
          </a:prstGeom>
        </p:spPr>
        <p:txBody>
          <a:bodyPr wrap="square">
            <a:spAutoFit/>
          </a:bodyPr>
          <a:lstStyle/>
          <a:p>
            <a:pPr algn="just"/>
            <a:r>
              <a:rPr lang="es-MX" sz="2025" i="1" dirty="0">
                <a:latin typeface="Tw Cen MT" panose="020B0602020104020603" pitchFamily="34" charset="0"/>
                <a:ea typeface="+mj-ea"/>
                <a:cs typeface="+mj-cs"/>
              </a:rPr>
              <a:t>Conceptos claves.</a:t>
            </a:r>
          </a:p>
          <a:p>
            <a:pPr algn="just"/>
            <a:r>
              <a:rPr lang="es-MX" sz="2025" i="1" dirty="0">
                <a:latin typeface="Tw Cen MT" panose="020B0602020104020603" pitchFamily="34" charset="0"/>
                <a:ea typeface="+mj-ea"/>
                <a:cs typeface="+mj-cs"/>
              </a:rPr>
              <a:t>Ideas que se deprenden del video.</a:t>
            </a:r>
          </a:p>
          <a:p>
            <a:pPr algn="just"/>
            <a:r>
              <a:rPr lang="es-CL" sz="2025" i="1" dirty="0">
                <a:latin typeface="Tw Cen MT" panose="020B0602020104020603" pitchFamily="34" charset="0"/>
                <a:ea typeface="+mj-ea"/>
                <a:cs typeface="+mj-cs"/>
              </a:rPr>
              <a:t>Ideas relacionadas con tus experiencias previas.</a:t>
            </a:r>
            <a:endParaRPr lang="es-MX" sz="2025" i="1" dirty="0">
              <a:latin typeface="Tw Cen MT" panose="020B0602020104020603" pitchFamily="34" charset="0"/>
              <a:ea typeface="+mj-ea"/>
              <a:cs typeface="+mj-cs"/>
            </a:endParaRPr>
          </a:p>
          <a:p>
            <a:pPr algn="just"/>
            <a:r>
              <a:rPr lang="es-MX" sz="2025" i="1" dirty="0">
                <a:latin typeface="Tw Cen MT" panose="020B0602020104020603" pitchFamily="34" charset="0"/>
                <a:ea typeface="+mj-ea"/>
                <a:cs typeface="+mj-cs"/>
              </a:rPr>
              <a:t>Personaje que </a:t>
            </a:r>
            <a:r>
              <a:rPr lang="es-MX" sz="2025" i="1">
                <a:latin typeface="Tw Cen MT" panose="020B0602020104020603" pitchFamily="34" charset="0"/>
                <a:ea typeface="+mj-ea"/>
                <a:cs typeface="+mj-cs"/>
              </a:rPr>
              <a:t>te llamó </a:t>
            </a:r>
            <a:r>
              <a:rPr lang="es-MX" sz="2025" i="1" dirty="0">
                <a:latin typeface="Tw Cen MT" panose="020B0602020104020603" pitchFamily="34" charset="0"/>
                <a:ea typeface="+mj-ea"/>
                <a:cs typeface="+mj-cs"/>
              </a:rPr>
              <a:t>la atención.</a:t>
            </a:r>
          </a:p>
          <a:p>
            <a:pPr algn="just"/>
            <a:r>
              <a:rPr lang="es-MX" sz="2025" i="1" dirty="0">
                <a:latin typeface="Tw Cen MT" panose="020B0602020104020603" pitchFamily="34" charset="0"/>
                <a:ea typeface="+mj-ea"/>
                <a:cs typeface="+mj-cs"/>
              </a:rPr>
              <a:t>Qué aprendiste.</a:t>
            </a:r>
            <a:endParaRPr lang="es-CL" sz="2250" i="1" dirty="0">
              <a:solidFill>
                <a:srgbClr val="92D050"/>
              </a:solidFill>
              <a:latin typeface="Tw Cen MT" panose="020B0602020104020603" pitchFamily="34" charset="0"/>
              <a:ea typeface="+mj-ea"/>
              <a:cs typeface="+mj-cs"/>
            </a:endParaRPr>
          </a:p>
        </p:txBody>
      </p:sp>
      <p:sp>
        <p:nvSpPr>
          <p:cNvPr id="14" name="CuadroTexto 13">
            <a:extLst>
              <a:ext uri="{FF2B5EF4-FFF2-40B4-BE49-F238E27FC236}">
                <a16:creationId xmlns:a16="http://schemas.microsoft.com/office/drawing/2014/main" id="{AD9DED60-A92A-4D65-97FD-C5CCFCD46188}"/>
              </a:ext>
            </a:extLst>
          </p:cNvPr>
          <p:cNvSpPr txBox="1"/>
          <p:nvPr/>
        </p:nvSpPr>
        <p:spPr>
          <a:xfrm>
            <a:off x="1771140" y="2141095"/>
            <a:ext cx="5601721" cy="7848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endParaRPr lang="es-MX" sz="2250" dirty="0"/>
          </a:p>
          <a:p>
            <a:pPr algn="ctr"/>
            <a:r>
              <a:rPr lang="es-MX" sz="2250" b="1" dirty="0"/>
              <a:t>La gran vida de un programador (software)</a:t>
            </a:r>
          </a:p>
        </p:txBody>
      </p:sp>
      <p:pic>
        <p:nvPicPr>
          <p:cNvPr id="1026" name="Picture 2" descr="Icono Nota, tarea, comentario, mensaje, editar, escribir Gratis de Free Set  Color Outline">
            <a:extLst>
              <a:ext uri="{FF2B5EF4-FFF2-40B4-BE49-F238E27FC236}">
                <a16:creationId xmlns:a16="http://schemas.microsoft.com/office/drawing/2014/main" id="{7D51B431-099D-4287-AA20-523524913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41" y="1407956"/>
            <a:ext cx="803672" cy="80367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87C0C8C-902F-4EFF-8D4F-6B546FCC801C}"/>
              </a:ext>
            </a:extLst>
          </p:cNvPr>
          <p:cNvSpPr txBox="1"/>
          <p:nvPr/>
        </p:nvSpPr>
        <p:spPr>
          <a:xfrm>
            <a:off x="1235613" y="1577918"/>
            <a:ext cx="7303141" cy="923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2700" b="1" i="1" dirty="0">
                <a:solidFill>
                  <a:srgbClr val="C00000"/>
                </a:solidFill>
                <a:latin typeface="Tw Cen MT" panose="020B0602020104020603" pitchFamily="34" charset="0"/>
              </a:rPr>
              <a:t>Actividad que debe traer realizada para la próxima clase</a:t>
            </a:r>
          </a:p>
        </p:txBody>
      </p:sp>
    </p:spTree>
    <p:extLst>
      <p:ext uri="{BB962C8B-B14F-4D97-AF65-F5344CB8AC3E}">
        <p14:creationId xmlns:p14="http://schemas.microsoft.com/office/powerpoint/2010/main" val="20874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ítulo 1"/>
          <p:cNvSpPr>
            <a:spLocks noGrp="1"/>
          </p:cNvSpPr>
          <p:nvPr>
            <p:ph type="title"/>
          </p:nvPr>
        </p:nvSpPr>
        <p:spPr>
          <a:xfrm>
            <a:off x="2284026" y="2576385"/>
            <a:ext cx="4578895" cy="1078204"/>
          </a:xfrm>
        </p:spPr>
        <p:txBody>
          <a:bodyPr vert="horz" lIns="91440" tIns="45720" rIns="91440" bIns="45720" rtlCol="0" anchor="b">
            <a:normAutofit/>
          </a:bodyPr>
          <a:lstStyle/>
          <a:p>
            <a:pPr defTabSz="914400">
              <a:lnSpc>
                <a:spcPct val="90000"/>
              </a:lnSpc>
            </a:pPr>
            <a:r>
              <a:rPr lang="es-ES" sz="2800" b="1" i="0" dirty="0">
                <a:solidFill>
                  <a:srgbClr val="FFFFFF"/>
                </a:solidFill>
                <a:effectLst/>
                <a:latin typeface="Verdana" panose="020B0604030504040204" pitchFamily="34" charset="0"/>
              </a:rPr>
              <a:t>Estructuras de control en DFD</a:t>
            </a:r>
            <a:endParaRPr lang="en-US" sz="6000" b="1" kern="1200" dirty="0">
              <a:solidFill>
                <a:srgbClr val="FFFFFF"/>
              </a:solidFill>
              <a:latin typeface="+mj-lt"/>
              <a:ea typeface="+mj-ea"/>
              <a:cs typeface="+mj-cs"/>
            </a:endParaRPr>
          </a:p>
        </p:txBody>
      </p:sp>
      <p:pic>
        <p:nvPicPr>
          <p:cNvPr id="18" name="Imagen 17"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Tree>
    <p:extLst>
      <p:ext uri="{BB962C8B-B14F-4D97-AF65-F5344CB8AC3E}">
        <p14:creationId xmlns:p14="http://schemas.microsoft.com/office/powerpoint/2010/main" val="102050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HEL7 Certificacion RHCSA 7 Parte 1- Instalación Red Hat Enterprise Linux  Server - YouTube">
            <a:extLst>
              <a:ext uri="{FF2B5EF4-FFF2-40B4-BE49-F238E27FC236}">
                <a16:creationId xmlns:a16="http://schemas.microsoft.com/office/drawing/2014/main" id="{4BF59F01-C008-4409-8830-8C95EB38F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60" y="375313"/>
            <a:ext cx="1730990" cy="12982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Certificación IT Fundamentals | Certificaciones de TI de CompTIA">
            <a:extLst>
              <a:ext uri="{FF2B5EF4-FFF2-40B4-BE49-F238E27FC236}">
                <a16:creationId xmlns:a16="http://schemas.microsoft.com/office/drawing/2014/main" id="{C1494BC0-B18F-4133-A5CD-01BAB626C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3" y="5096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WS Certification - Validar habilidades en la nube de AWS - Obtener la  certificación de AWS">
            <a:extLst>
              <a:ext uri="{FF2B5EF4-FFF2-40B4-BE49-F238E27FC236}">
                <a16:creationId xmlns:a16="http://schemas.microsoft.com/office/drawing/2014/main" id="{A3CC0EE5-FC81-4EFB-9E3A-1CBFB05CD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331" y="2327512"/>
            <a:ext cx="2202976" cy="2202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ertificaciones de Microsoft | Microsoft Docs">
            <a:extLst>
              <a:ext uri="{FF2B5EF4-FFF2-40B4-BE49-F238E27FC236}">
                <a16:creationId xmlns:a16="http://schemas.microsoft.com/office/drawing/2014/main" id="{A9F3CE9D-23A9-42E4-8086-1D7AAF0BA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877" y="252078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ué es la certificación CCNA Routing and Switching de Cisco? | Instituto  FOC - FP Informática Online">
            <a:extLst>
              <a:ext uri="{FF2B5EF4-FFF2-40B4-BE49-F238E27FC236}">
                <a16:creationId xmlns:a16="http://schemas.microsoft.com/office/drawing/2014/main" id="{7AAB2FDA-2229-49A2-AEAC-91FD58DAE9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79" t="21492" r="51058" b="18016"/>
          <a:stretch/>
        </p:blipFill>
        <p:spPr bwMode="auto">
          <a:xfrm>
            <a:off x="3856523" y="4270896"/>
            <a:ext cx="2668138" cy="18270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rso de Python - Boluda.com">
            <a:extLst>
              <a:ext uri="{FF2B5EF4-FFF2-40B4-BE49-F238E27FC236}">
                <a16:creationId xmlns:a16="http://schemas.microsoft.com/office/drawing/2014/main" id="{51816211-BF40-451F-89E8-6B9D244DA0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053" y="1893550"/>
            <a:ext cx="2072467" cy="11674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uropean Computer Driving Licence - Wikipedia, la enciclopedia libre">
            <a:extLst>
              <a:ext uri="{FF2B5EF4-FFF2-40B4-BE49-F238E27FC236}">
                <a16:creationId xmlns:a16="http://schemas.microsoft.com/office/drawing/2014/main" id="{9A6B5B7C-E8AA-42C8-928D-04C6ACBFE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3135" y="414383"/>
            <a:ext cx="1594642" cy="874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76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5" name="Rectángulo 4"/>
          <p:cNvSpPr/>
          <p:nvPr/>
        </p:nvSpPr>
        <p:spPr>
          <a:xfrm>
            <a:off x="909729" y="865656"/>
            <a:ext cx="8005671" cy="646331"/>
          </a:xfrm>
          <a:prstGeom prst="rect">
            <a:avLst/>
          </a:prstGeom>
        </p:spPr>
        <p:txBody>
          <a:bodyPr wrap="square">
            <a:spAutoFit/>
          </a:bodyPr>
          <a:lstStyle/>
          <a:p>
            <a:endParaRPr lang="es-CL" dirty="0">
              <a:solidFill>
                <a:srgbClr val="000000"/>
              </a:solidFill>
              <a:latin typeface="Segoe UI" panose="020B0502040204020203" pitchFamily="34" charset="0"/>
            </a:endParaRPr>
          </a:p>
          <a:p>
            <a:endParaRPr lang="es-CL" dirty="0"/>
          </a:p>
        </p:txBody>
      </p:sp>
      <p:sp>
        <p:nvSpPr>
          <p:cNvPr id="6" name="CuadroTexto 5">
            <a:extLst>
              <a:ext uri="{FF2B5EF4-FFF2-40B4-BE49-F238E27FC236}">
                <a16:creationId xmlns:a16="http://schemas.microsoft.com/office/drawing/2014/main" id="{623F650E-25AC-4A5C-84D3-76C04A7FC08F}"/>
              </a:ext>
            </a:extLst>
          </p:cNvPr>
          <p:cNvSpPr txBox="1"/>
          <p:nvPr/>
        </p:nvSpPr>
        <p:spPr>
          <a:xfrm>
            <a:off x="669996" y="1766517"/>
            <a:ext cx="6508044" cy="2031325"/>
          </a:xfrm>
          <a:prstGeom prst="rect">
            <a:avLst/>
          </a:prstGeom>
          <a:noFill/>
        </p:spPr>
        <p:txBody>
          <a:bodyPr wrap="square" rtlCol="0">
            <a:spAutoFit/>
          </a:bodyPr>
          <a:lstStyle/>
          <a:p>
            <a:pPr marL="285750" indent="-285750">
              <a:buFont typeface="Wingdings" panose="05000000000000000000" pitchFamily="2" charset="2"/>
              <a:buChar char="ü"/>
            </a:pPr>
            <a:r>
              <a:rPr lang="es-CL" dirty="0"/>
              <a:t>Vivimos inmersos en información.</a:t>
            </a:r>
          </a:p>
          <a:p>
            <a:pPr marL="285750" indent="-285750">
              <a:buFont typeface="Wingdings" panose="05000000000000000000" pitchFamily="2" charset="2"/>
              <a:buChar char="ü"/>
            </a:pPr>
            <a:endParaRPr lang="es-CL" dirty="0"/>
          </a:p>
          <a:p>
            <a:pPr marL="285750" indent="-285750">
              <a:buFont typeface="Wingdings" panose="05000000000000000000" pitchFamily="2" charset="2"/>
              <a:buChar char="Ø"/>
            </a:pPr>
            <a:r>
              <a:rPr lang="es-CL" dirty="0"/>
              <a:t>Medios de comunicación.</a:t>
            </a:r>
          </a:p>
          <a:p>
            <a:pPr marL="285750" indent="-285750">
              <a:buFont typeface="Wingdings" panose="05000000000000000000" pitchFamily="2" charset="2"/>
              <a:buChar char="Ø"/>
            </a:pPr>
            <a:endParaRPr lang="es-CL" dirty="0"/>
          </a:p>
          <a:p>
            <a:pPr marL="285750" indent="-285750">
              <a:buFont typeface="Wingdings" panose="05000000000000000000" pitchFamily="2" charset="2"/>
              <a:buChar char="Ø"/>
            </a:pPr>
            <a:r>
              <a:rPr lang="es-CL" dirty="0"/>
              <a:t>Internet</a:t>
            </a:r>
          </a:p>
          <a:p>
            <a:pPr marL="285750" indent="-285750">
              <a:buFont typeface="Wingdings" panose="05000000000000000000" pitchFamily="2" charset="2"/>
              <a:buChar char="Ø"/>
            </a:pPr>
            <a:endParaRPr lang="es-CL" dirty="0"/>
          </a:p>
          <a:p>
            <a:pPr marL="285750" indent="-285750">
              <a:buFont typeface="Wingdings" panose="05000000000000000000" pitchFamily="2" charset="2"/>
              <a:buChar char="Ø"/>
            </a:pPr>
            <a:r>
              <a:rPr lang="es-CL" dirty="0"/>
              <a:t>Trabajo.</a:t>
            </a:r>
          </a:p>
        </p:txBody>
      </p:sp>
      <p:pic>
        <p:nvPicPr>
          <p:cNvPr id="7" name="Imagen 6">
            <a:extLst>
              <a:ext uri="{FF2B5EF4-FFF2-40B4-BE49-F238E27FC236}">
                <a16:creationId xmlns:a16="http://schemas.microsoft.com/office/drawing/2014/main" id="{F91D87F9-5D75-4390-A30C-411EC7AE9021}"/>
              </a:ext>
            </a:extLst>
          </p:cNvPr>
          <p:cNvPicPr>
            <a:picLocks noChangeAspect="1"/>
          </p:cNvPicPr>
          <p:nvPr/>
        </p:nvPicPr>
        <p:blipFill>
          <a:blip r:embed="rId3"/>
          <a:stretch>
            <a:fillRect/>
          </a:stretch>
        </p:blipFill>
        <p:spPr>
          <a:xfrm>
            <a:off x="4800362" y="1663601"/>
            <a:ext cx="3838289" cy="2853465"/>
          </a:xfrm>
          <a:prstGeom prst="rect">
            <a:avLst/>
          </a:prstGeom>
        </p:spPr>
      </p:pic>
    </p:spTree>
    <p:extLst>
      <p:ext uri="{BB962C8B-B14F-4D97-AF65-F5344CB8AC3E}">
        <p14:creationId xmlns:p14="http://schemas.microsoft.com/office/powerpoint/2010/main" val="462972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5" name="Rectángulo 4"/>
          <p:cNvSpPr/>
          <p:nvPr/>
        </p:nvSpPr>
        <p:spPr>
          <a:xfrm>
            <a:off x="909729" y="865656"/>
            <a:ext cx="8005671" cy="646331"/>
          </a:xfrm>
          <a:prstGeom prst="rect">
            <a:avLst/>
          </a:prstGeom>
        </p:spPr>
        <p:txBody>
          <a:bodyPr wrap="square">
            <a:spAutoFit/>
          </a:bodyPr>
          <a:lstStyle/>
          <a:p>
            <a:endParaRPr lang="es-CL" dirty="0">
              <a:solidFill>
                <a:srgbClr val="000000"/>
              </a:solidFill>
              <a:latin typeface="Segoe UI" panose="020B0502040204020203" pitchFamily="34" charset="0"/>
            </a:endParaRPr>
          </a:p>
          <a:p>
            <a:endParaRPr lang="es-CL" dirty="0"/>
          </a:p>
        </p:txBody>
      </p:sp>
      <p:sp>
        <p:nvSpPr>
          <p:cNvPr id="2" name="CuadroTexto 1">
            <a:extLst>
              <a:ext uri="{FF2B5EF4-FFF2-40B4-BE49-F238E27FC236}">
                <a16:creationId xmlns:a16="http://schemas.microsoft.com/office/drawing/2014/main" id="{7A044393-D315-4AE6-BEE1-099F6557DCC0}"/>
              </a:ext>
            </a:extLst>
          </p:cNvPr>
          <p:cNvSpPr txBox="1"/>
          <p:nvPr/>
        </p:nvSpPr>
        <p:spPr>
          <a:xfrm>
            <a:off x="569411" y="850077"/>
            <a:ext cx="7664859" cy="2585323"/>
          </a:xfrm>
          <a:prstGeom prst="rect">
            <a:avLst/>
          </a:prstGeom>
          <a:noFill/>
        </p:spPr>
        <p:txBody>
          <a:bodyPr wrap="square" rtlCol="0">
            <a:spAutoFit/>
          </a:bodyPr>
          <a:lstStyle/>
          <a:p>
            <a:pPr algn="just"/>
            <a:r>
              <a:rPr lang="es-CL" b="1" dirty="0"/>
              <a:t>Palabras Claves: </a:t>
            </a:r>
          </a:p>
          <a:p>
            <a:pPr algn="just"/>
            <a:endParaRPr lang="es-CL" dirty="0"/>
          </a:p>
          <a:p>
            <a:pPr algn="just"/>
            <a:r>
              <a:rPr lang="es-CL" b="1" dirty="0"/>
              <a:t>Información: </a:t>
            </a:r>
            <a:r>
              <a:rPr lang="es-CL" dirty="0"/>
              <a:t>es un grupo de datos correlacionados, ordenados y estructurados que tienen sentido y resultan útiles para la toma de decisiones.</a:t>
            </a:r>
          </a:p>
          <a:p>
            <a:pPr algn="just"/>
            <a:endParaRPr lang="es-CL" dirty="0"/>
          </a:p>
          <a:p>
            <a:pPr algn="just"/>
            <a:endParaRPr lang="es-CL" dirty="0"/>
          </a:p>
          <a:p>
            <a:pPr algn="just"/>
            <a:r>
              <a:rPr lang="es-CL" b="1" dirty="0"/>
              <a:t>Dato: </a:t>
            </a:r>
            <a:r>
              <a:rPr lang="es-CL" dirty="0"/>
              <a:t>es todo aquello que es susceptible de ser captado por la mente.</a:t>
            </a:r>
          </a:p>
          <a:p>
            <a:pPr algn="just"/>
            <a:endParaRPr lang="es-CL" dirty="0"/>
          </a:p>
          <a:p>
            <a:pPr algn="just"/>
            <a:r>
              <a:rPr lang="es-CL" dirty="0"/>
              <a:t>Unidad mínima de información.</a:t>
            </a:r>
          </a:p>
        </p:txBody>
      </p:sp>
    </p:spTree>
    <p:extLst>
      <p:ext uri="{BB962C8B-B14F-4D97-AF65-F5344CB8AC3E}">
        <p14:creationId xmlns:p14="http://schemas.microsoft.com/office/powerpoint/2010/main" val="284130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5" name="Rectángulo 4"/>
          <p:cNvSpPr/>
          <p:nvPr/>
        </p:nvSpPr>
        <p:spPr>
          <a:xfrm>
            <a:off x="909729" y="865656"/>
            <a:ext cx="8005671" cy="646331"/>
          </a:xfrm>
          <a:prstGeom prst="rect">
            <a:avLst/>
          </a:prstGeom>
        </p:spPr>
        <p:txBody>
          <a:bodyPr wrap="square">
            <a:spAutoFit/>
          </a:bodyPr>
          <a:lstStyle/>
          <a:p>
            <a:endParaRPr lang="es-CL">
              <a:solidFill>
                <a:srgbClr val="000000"/>
              </a:solidFill>
              <a:latin typeface="Segoe UI" panose="020B0502040204020203" pitchFamily="34" charset="0"/>
            </a:endParaRPr>
          </a:p>
          <a:p>
            <a:endParaRPr lang="es-CL" dirty="0"/>
          </a:p>
        </p:txBody>
      </p:sp>
      <p:sp>
        <p:nvSpPr>
          <p:cNvPr id="8" name="CuadroTexto 7">
            <a:extLst>
              <a:ext uri="{FF2B5EF4-FFF2-40B4-BE49-F238E27FC236}">
                <a16:creationId xmlns:a16="http://schemas.microsoft.com/office/drawing/2014/main" id="{AE8F621B-EE9E-40F9-98C9-BB03730BBF40}"/>
              </a:ext>
            </a:extLst>
          </p:cNvPr>
          <p:cNvSpPr txBox="1"/>
          <p:nvPr/>
        </p:nvSpPr>
        <p:spPr>
          <a:xfrm>
            <a:off x="909729" y="1465436"/>
            <a:ext cx="7337779" cy="4524315"/>
          </a:xfrm>
          <a:prstGeom prst="rect">
            <a:avLst/>
          </a:prstGeom>
          <a:noFill/>
        </p:spPr>
        <p:txBody>
          <a:bodyPr wrap="square">
            <a:spAutoFit/>
          </a:bodyPr>
          <a:lstStyle/>
          <a:p>
            <a:r>
              <a:rPr lang="es-CL" b="1" dirty="0"/>
              <a:t>Definición: </a:t>
            </a:r>
          </a:p>
          <a:p>
            <a:endParaRPr lang="es-CL" dirty="0"/>
          </a:p>
          <a:p>
            <a:r>
              <a:rPr lang="es-CL" b="1" dirty="0"/>
              <a:t>Computación:</a:t>
            </a:r>
          </a:p>
          <a:p>
            <a:endParaRPr lang="es-CL" dirty="0"/>
          </a:p>
          <a:p>
            <a:pPr algn="just"/>
            <a:r>
              <a:rPr lang="es-CL" dirty="0"/>
              <a:t>Referida a la tecnología en sí que permite el manejo y movilidad de información en cuanto a esta ciencia o conocimiento se refiere y también a los fundamentos teóricos de la información que procesan las computadoras, y las distintas implementaciones en forma de sistemas computacionales.</a:t>
            </a:r>
          </a:p>
          <a:p>
            <a:endParaRPr lang="es-CL" dirty="0"/>
          </a:p>
          <a:p>
            <a:endParaRPr lang="es-CL" dirty="0"/>
          </a:p>
          <a:p>
            <a:r>
              <a:rPr lang="es-CL" b="1" dirty="0"/>
              <a:t>Informática:</a:t>
            </a:r>
          </a:p>
          <a:p>
            <a:pPr algn="just"/>
            <a:endParaRPr lang="es-CL" dirty="0"/>
          </a:p>
          <a:p>
            <a:pPr algn="just"/>
            <a:r>
              <a:rPr lang="es-CL" dirty="0"/>
              <a:t>Conjunto de conocimientos científicos y técnicas que hacen posible el tratamiento automático de la información por medio de computadoras.</a:t>
            </a:r>
          </a:p>
          <a:p>
            <a:endParaRPr lang="es-CL" dirty="0"/>
          </a:p>
          <a:p>
            <a:endParaRPr lang="es-CL" dirty="0"/>
          </a:p>
        </p:txBody>
      </p:sp>
      <p:sp>
        <p:nvSpPr>
          <p:cNvPr id="3" name="CuadroTexto 2">
            <a:extLst>
              <a:ext uri="{FF2B5EF4-FFF2-40B4-BE49-F238E27FC236}">
                <a16:creationId xmlns:a16="http://schemas.microsoft.com/office/drawing/2014/main" id="{990C25A8-2C21-4A78-BDE3-B933FC58A707}"/>
              </a:ext>
            </a:extLst>
          </p:cNvPr>
          <p:cNvSpPr txBox="1"/>
          <p:nvPr/>
        </p:nvSpPr>
        <p:spPr>
          <a:xfrm>
            <a:off x="909729" y="768402"/>
            <a:ext cx="3838222" cy="369332"/>
          </a:xfrm>
          <a:prstGeom prst="rect">
            <a:avLst/>
          </a:prstGeom>
          <a:noFill/>
        </p:spPr>
        <p:txBody>
          <a:bodyPr wrap="square" rtlCol="0">
            <a:spAutoFit/>
          </a:bodyPr>
          <a:lstStyle/>
          <a:p>
            <a:r>
              <a:rPr lang="es-CL" b="1" dirty="0"/>
              <a:t>Computación:</a:t>
            </a:r>
          </a:p>
        </p:txBody>
      </p:sp>
    </p:spTree>
    <p:extLst>
      <p:ext uri="{BB962C8B-B14F-4D97-AF65-F5344CB8AC3E}">
        <p14:creationId xmlns:p14="http://schemas.microsoft.com/office/powerpoint/2010/main" val="3631446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2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371AD4E5-3D7B-4F88-AA92-3E0C36EE7274}"/>
              </a:ext>
            </a:extLst>
          </p:cNvPr>
          <p:cNvPicPr>
            <a:picLocks noChangeAspect="1"/>
          </p:cNvPicPr>
          <p:nvPr/>
        </p:nvPicPr>
        <p:blipFill rotWithShape="1">
          <a:blip r:embed="rId2"/>
          <a:srcRect t="2282" r="-1" b="-1"/>
          <a:stretch/>
        </p:blipFill>
        <p:spPr>
          <a:xfrm>
            <a:off x="452753" y="-1"/>
            <a:ext cx="8691247" cy="6857999"/>
          </a:xfrm>
          <a:prstGeom prst="rect">
            <a:avLst/>
          </a:prstGeom>
        </p:spPr>
      </p:pic>
      <p:sp>
        <p:nvSpPr>
          <p:cNvPr id="77" name="Rectangle 2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4924"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p:nvSpPr>
        <p:spPr>
          <a:xfrm>
            <a:off x="679339" y="132379"/>
            <a:ext cx="3109992" cy="214752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b="1" dirty="0">
                <a:solidFill>
                  <a:schemeClr val="bg1"/>
                </a:solidFill>
                <a:latin typeface="+mj-lt"/>
                <a:ea typeface="+mj-ea"/>
                <a:cs typeface="+mj-cs"/>
              </a:rPr>
              <a:t>UNIDAD 1: CONCEPTOS FUNDAMENTALES</a:t>
            </a:r>
          </a:p>
        </p:txBody>
      </p:sp>
      <p:sp>
        <p:nvSpPr>
          <p:cNvPr id="78" name="Rectangle 2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5228"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2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40" y="73152"/>
            <a:ext cx="884223" cy="232963"/>
            <a:chOff x="1188720" y="73152"/>
            <a:chExt cx="1178966" cy="232963"/>
          </a:xfrm>
        </p:grpSpPr>
        <p:sp>
          <p:nvSpPr>
            <p:cNvPr id="3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5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55228"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a:extLst>
              <a:ext uri="{FF2B5EF4-FFF2-40B4-BE49-F238E27FC236}">
                <a16:creationId xmlns:a16="http://schemas.microsoft.com/office/drawing/2014/main" id="{9F114144-E4D8-4F45-AF93-BFC90A2C5DDC}"/>
              </a:ext>
            </a:extLst>
          </p:cNvPr>
          <p:cNvSpPr txBox="1"/>
          <p:nvPr/>
        </p:nvSpPr>
        <p:spPr>
          <a:xfrm>
            <a:off x="743758" y="2265184"/>
            <a:ext cx="3183369" cy="4345928"/>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s-CL" sz="1600" dirty="0">
                <a:solidFill>
                  <a:schemeClr val="bg1"/>
                </a:solidFill>
              </a:rPr>
              <a:t>Un computador (ordenador), es una máquina electrónica que resuelve tareas relacionadas con el procesamiento de información, con una gran velocidad y precisión.</a:t>
            </a:r>
          </a:p>
          <a:p>
            <a:pPr indent="-228600" defTabSz="914400">
              <a:lnSpc>
                <a:spcPct val="90000"/>
              </a:lnSpc>
              <a:spcAft>
                <a:spcPts val="600"/>
              </a:spcAft>
              <a:buFont typeface="Arial" panose="020B0604020202020204" pitchFamily="34" charset="0"/>
              <a:buChar char="•"/>
            </a:pPr>
            <a:endParaRPr lang="es-CL" sz="1600" dirty="0">
              <a:solidFill>
                <a:schemeClr val="bg1"/>
              </a:solidFill>
            </a:endParaRPr>
          </a:p>
          <a:p>
            <a:pPr indent="-228600" defTabSz="914400">
              <a:lnSpc>
                <a:spcPct val="90000"/>
              </a:lnSpc>
              <a:spcAft>
                <a:spcPts val="600"/>
              </a:spcAft>
              <a:buFont typeface="Arial" panose="020B0604020202020204" pitchFamily="34" charset="0"/>
              <a:buChar char="•"/>
            </a:pPr>
            <a:r>
              <a:rPr lang="es-CL" sz="1600" dirty="0">
                <a:solidFill>
                  <a:schemeClr val="bg1"/>
                </a:solidFill>
              </a:rPr>
              <a:t>Se entiende por Procesamiento de información el tratamiento que reciben los datos para producir nueva información.</a:t>
            </a:r>
          </a:p>
          <a:p>
            <a:pPr indent="-228600" defTabSz="914400">
              <a:lnSpc>
                <a:spcPct val="90000"/>
              </a:lnSpc>
              <a:spcAft>
                <a:spcPts val="600"/>
              </a:spcAft>
              <a:buFont typeface="Arial" panose="020B0604020202020204" pitchFamily="34" charset="0"/>
              <a:buChar char="•"/>
            </a:pPr>
            <a:endParaRPr lang="es-CL" sz="1600" dirty="0">
              <a:solidFill>
                <a:schemeClr val="bg1"/>
              </a:solidFill>
            </a:endParaRPr>
          </a:p>
          <a:p>
            <a:pPr indent="-228600" defTabSz="914400">
              <a:lnSpc>
                <a:spcPct val="90000"/>
              </a:lnSpc>
              <a:spcAft>
                <a:spcPts val="600"/>
              </a:spcAft>
              <a:buFont typeface="Arial" panose="020B0604020202020204" pitchFamily="34" charset="0"/>
              <a:buChar char="•"/>
            </a:pPr>
            <a:r>
              <a:rPr lang="es-CL" sz="1600" dirty="0">
                <a:solidFill>
                  <a:schemeClr val="bg1"/>
                </a:solidFill>
              </a:rPr>
              <a:t>Objetivo: Ayudar al hombre a realizar las tareas repetitivas en menor tiempo y mayor confiabilidad.</a:t>
            </a:r>
          </a:p>
          <a:p>
            <a:pPr indent="-228600" defTabSz="914400">
              <a:lnSpc>
                <a:spcPct val="90000"/>
              </a:lnSpc>
              <a:spcAft>
                <a:spcPts val="600"/>
              </a:spcAft>
              <a:buFont typeface="Arial" panose="020B0604020202020204" pitchFamily="34" charset="0"/>
              <a:buChar char="•"/>
            </a:pPr>
            <a:endParaRPr lang="es-CL" sz="1600" dirty="0">
              <a:solidFill>
                <a:schemeClr val="bg1"/>
              </a:solidFill>
            </a:endParaRPr>
          </a:p>
          <a:p>
            <a:pPr indent="-228600" defTabSz="914400">
              <a:lnSpc>
                <a:spcPct val="90000"/>
              </a:lnSpc>
              <a:spcAft>
                <a:spcPts val="600"/>
              </a:spcAft>
              <a:buFont typeface="Arial" panose="020B0604020202020204" pitchFamily="34" charset="0"/>
              <a:buChar char="•"/>
            </a:pPr>
            <a:r>
              <a:rPr lang="es-CL" sz="1600" b="1" dirty="0">
                <a:solidFill>
                  <a:schemeClr val="bg1"/>
                </a:solidFill>
              </a:rPr>
              <a:t>El computador no razona de manera autónoma.</a:t>
            </a:r>
          </a:p>
          <a:p>
            <a:pPr indent="-228600" defTabSz="914400">
              <a:lnSpc>
                <a:spcPct val="90000"/>
              </a:lnSpc>
              <a:spcAft>
                <a:spcPts val="600"/>
              </a:spcAft>
              <a:buFont typeface="Arial" panose="020B0604020202020204" pitchFamily="34" charset="0"/>
              <a:buChar char="•"/>
            </a:pPr>
            <a:endParaRPr lang="es-CL" sz="1600" b="1" dirty="0">
              <a:solidFill>
                <a:schemeClr val="bg1"/>
              </a:solidFill>
            </a:endParaRPr>
          </a:p>
          <a:p>
            <a:pPr indent="-228600" defTabSz="914400">
              <a:lnSpc>
                <a:spcPct val="90000"/>
              </a:lnSpc>
              <a:spcAft>
                <a:spcPts val="600"/>
              </a:spcAft>
              <a:buFont typeface="Arial" panose="020B0604020202020204" pitchFamily="34" charset="0"/>
              <a:buChar char="•"/>
            </a:pPr>
            <a:r>
              <a:rPr lang="es-CL" sz="1600" dirty="0">
                <a:solidFill>
                  <a:schemeClr val="bg1"/>
                </a:solidFill>
              </a:rPr>
              <a:t>AI. Inteligencia Artificial.</a:t>
            </a:r>
          </a:p>
          <a:p>
            <a:pPr defTabSz="914400">
              <a:lnSpc>
                <a:spcPct val="90000"/>
              </a:lnSpc>
              <a:spcAft>
                <a:spcPts val="600"/>
              </a:spcAft>
            </a:pPr>
            <a:r>
              <a:rPr lang="es-CL" sz="1200" b="1" dirty="0">
                <a:solidFill>
                  <a:schemeClr val="bg1"/>
                </a:solidFill>
              </a:rPr>
              <a:t> </a:t>
            </a:r>
          </a:p>
        </p:txBody>
      </p:sp>
      <p:pic>
        <p:nvPicPr>
          <p:cNvPr id="18" name="Imagen 17"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5" name="Rectángulo 4"/>
          <p:cNvSpPr/>
          <p:nvPr/>
        </p:nvSpPr>
        <p:spPr>
          <a:xfrm>
            <a:off x="1513233" y="1615464"/>
            <a:ext cx="184731" cy="723275"/>
          </a:xfrm>
          <a:prstGeom prst="rect">
            <a:avLst/>
          </a:prstGeom>
        </p:spPr>
        <p:txBody>
          <a:bodyPr wrap="none">
            <a:spAutoFit/>
          </a:bodyPr>
          <a:lstStyle/>
          <a:p>
            <a:pPr>
              <a:spcAft>
                <a:spcPts val="600"/>
              </a:spcAft>
            </a:pPr>
            <a:endParaRPr lang="es-CL">
              <a:solidFill>
                <a:srgbClr val="000000"/>
              </a:solidFill>
              <a:latin typeface="Segoe UI" panose="020B0502040204020203" pitchFamily="34" charset="0"/>
            </a:endParaRPr>
          </a:p>
          <a:p>
            <a:pPr>
              <a:spcAft>
                <a:spcPts val="600"/>
              </a:spcAft>
            </a:pPr>
            <a:endParaRPr lang="es-CL"/>
          </a:p>
        </p:txBody>
      </p:sp>
    </p:spTree>
    <p:extLst>
      <p:ext uri="{BB962C8B-B14F-4D97-AF65-F5344CB8AC3E}">
        <p14:creationId xmlns:p14="http://schemas.microsoft.com/office/powerpoint/2010/main" val="751163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3" name="CuadroTexto 2"/>
          <p:cNvSpPr txBox="1"/>
          <p:nvPr/>
        </p:nvSpPr>
        <p:spPr>
          <a:xfrm>
            <a:off x="570089" y="490666"/>
            <a:ext cx="5592961"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CONCEPTOS FUNDAMENTALES</a:t>
            </a:r>
          </a:p>
        </p:txBody>
      </p:sp>
      <p:pic>
        <p:nvPicPr>
          <p:cNvPr id="4" name="Imagen 3"/>
          <p:cNvPicPr>
            <a:picLocks noChangeAspect="1"/>
          </p:cNvPicPr>
          <p:nvPr/>
        </p:nvPicPr>
        <p:blipFill>
          <a:blip r:embed="rId3"/>
          <a:stretch>
            <a:fillRect/>
          </a:stretch>
        </p:blipFill>
        <p:spPr>
          <a:xfrm>
            <a:off x="4867716" y="1505898"/>
            <a:ext cx="3370217" cy="1754149"/>
          </a:xfrm>
          <a:prstGeom prst="rect">
            <a:avLst/>
          </a:prstGeom>
        </p:spPr>
      </p:pic>
      <p:pic>
        <p:nvPicPr>
          <p:cNvPr id="9" name="Picture 2" descr="http://i1.wp.com/www.matlabtips.com/wp-content/uploads/2013/01/CACHEME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2137148"/>
            <a:ext cx="4219575" cy="43624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muycomputerpro.com/wp-content/uploads/2014/10/desarrollo_softwa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716" y="3430165"/>
            <a:ext cx="3401122" cy="289931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F10AF70-B453-4049-BD15-082B63BE3699}"/>
              </a:ext>
            </a:extLst>
          </p:cNvPr>
          <p:cNvSpPr txBox="1"/>
          <p:nvPr/>
        </p:nvSpPr>
        <p:spPr>
          <a:xfrm>
            <a:off x="570089" y="1053065"/>
            <a:ext cx="3706196" cy="369332"/>
          </a:xfrm>
          <a:prstGeom prst="rect">
            <a:avLst/>
          </a:prstGeom>
          <a:noFill/>
        </p:spPr>
        <p:txBody>
          <a:bodyPr wrap="square" rtlCol="0">
            <a:spAutoFit/>
          </a:bodyPr>
          <a:lstStyle/>
          <a:p>
            <a:r>
              <a:rPr lang="es-CL" dirty="0"/>
              <a:t>Sistemas computacionales:</a:t>
            </a:r>
          </a:p>
        </p:txBody>
      </p:sp>
    </p:spTree>
    <p:extLst>
      <p:ext uri="{BB962C8B-B14F-4D97-AF65-F5344CB8AC3E}">
        <p14:creationId xmlns:p14="http://schemas.microsoft.com/office/powerpoint/2010/main" val="228777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ncionamiento, Logica y Estructura de una computadora | rusmery22">
            <a:extLst>
              <a:ext uri="{FF2B5EF4-FFF2-40B4-BE49-F238E27FC236}">
                <a16:creationId xmlns:a16="http://schemas.microsoft.com/office/drawing/2014/main" id="{BDC7E47E-E163-408C-BD8F-33F9C5DF4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813" y="1202872"/>
            <a:ext cx="5726373" cy="445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382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426817" y="481701"/>
            <a:ext cx="7569319"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a:t>
            </a:r>
          </a:p>
        </p:txBody>
      </p:sp>
      <p:sp>
        <p:nvSpPr>
          <p:cNvPr id="12" name="CuadroTexto 11">
            <a:extLst>
              <a:ext uri="{FF2B5EF4-FFF2-40B4-BE49-F238E27FC236}">
                <a16:creationId xmlns:a16="http://schemas.microsoft.com/office/drawing/2014/main" id="{1EE4CB64-99B9-47A2-BDE1-B44E131F3CE0}"/>
              </a:ext>
            </a:extLst>
          </p:cNvPr>
          <p:cNvSpPr txBox="1"/>
          <p:nvPr/>
        </p:nvSpPr>
        <p:spPr>
          <a:xfrm>
            <a:off x="363436" y="1074972"/>
            <a:ext cx="7696080" cy="7294305"/>
          </a:xfrm>
          <a:prstGeom prst="rect">
            <a:avLst/>
          </a:prstGeom>
          <a:noFill/>
        </p:spPr>
        <p:txBody>
          <a:bodyPr wrap="square">
            <a:spAutoFit/>
          </a:bodyPr>
          <a:lstStyle/>
          <a:p>
            <a:pPr algn="just"/>
            <a:r>
              <a:rPr lang="es-CL" b="1" dirty="0"/>
              <a:t>Lógica!</a:t>
            </a:r>
          </a:p>
          <a:p>
            <a:pPr algn="just"/>
            <a:endParaRPr lang="es-CL" dirty="0"/>
          </a:p>
          <a:p>
            <a:pPr algn="just"/>
            <a:r>
              <a:rPr lang="es-CL" dirty="0"/>
              <a:t>La lógica se ocupa del razonamiento a partir de las premisas, (son proposiciones)</a:t>
            </a:r>
          </a:p>
          <a:p>
            <a:pPr algn="just"/>
            <a:r>
              <a:rPr lang="es-CL" dirty="0"/>
              <a:t>Pauta para el proceso deductivo e inductivo.</a:t>
            </a:r>
          </a:p>
          <a:p>
            <a:pPr algn="just"/>
            <a:endParaRPr lang="es-CL" dirty="0"/>
          </a:p>
          <a:p>
            <a:pPr algn="just"/>
            <a:endParaRPr lang="es-CL" dirty="0"/>
          </a:p>
          <a:p>
            <a:pPr algn="just"/>
            <a:r>
              <a:rPr lang="es-CL" dirty="0"/>
              <a:t>“Es una disposición Natural de los seres humanos para pensar de forma coherente “</a:t>
            </a:r>
          </a:p>
          <a:p>
            <a:pPr algn="just"/>
            <a:endParaRPr lang="es-CL" dirty="0"/>
          </a:p>
          <a:p>
            <a:pPr algn="just"/>
            <a:r>
              <a:rPr lang="es-CL" dirty="0"/>
              <a:t>Por ejemplo;</a:t>
            </a:r>
          </a:p>
          <a:p>
            <a:pPr algn="just"/>
            <a:r>
              <a:rPr lang="es-CL" dirty="0"/>
              <a:t>- Por lógica no me tiro al mar si no se nadar</a:t>
            </a:r>
          </a:p>
          <a:p>
            <a:pPr algn="just"/>
            <a:r>
              <a:rPr lang="es-CL" dirty="0"/>
              <a:t>- Si cruzo una calle tengo que mirar para varios lados </a:t>
            </a:r>
          </a:p>
          <a:p>
            <a:pPr algn="just"/>
            <a:endParaRPr lang="es-CL" dirty="0"/>
          </a:p>
          <a:p>
            <a:pPr algn="just"/>
            <a:r>
              <a:rPr lang="es-CL" dirty="0"/>
              <a:t>“Estructura del pensamiento que permite verificar si un razonamiento </a:t>
            </a:r>
          </a:p>
          <a:p>
            <a:pPr algn="just"/>
            <a:r>
              <a:rPr lang="es-CL" dirty="0"/>
              <a:t>Es correcto o incorrecto”</a:t>
            </a:r>
          </a:p>
          <a:p>
            <a:pPr algn="just"/>
            <a:endParaRPr lang="es-CL" dirty="0"/>
          </a:p>
          <a:p>
            <a:pPr algn="just"/>
            <a:r>
              <a:rPr lang="es-CL" dirty="0"/>
              <a:t>Por ejemplo;</a:t>
            </a:r>
          </a:p>
          <a:p>
            <a:pPr marL="285750" indent="-285750" algn="just">
              <a:buFontTx/>
              <a:buChar char="-"/>
            </a:pPr>
            <a:r>
              <a:rPr lang="es-CL" dirty="0"/>
              <a:t>Esta lloviendo, o puede ser tiraron con un valde desde arriba con agua</a:t>
            </a:r>
          </a:p>
          <a:p>
            <a:pPr marL="285750" indent="-285750" algn="just">
              <a:buFontTx/>
              <a:buChar char="-"/>
            </a:pPr>
            <a:r>
              <a:rPr lang="es-CL" dirty="0"/>
              <a:t>Es de día por lógica esta el sol y son las 9 de la mañana es de día se ven las estrella y la luna </a:t>
            </a:r>
          </a:p>
          <a:p>
            <a:pPr algn="just"/>
            <a:r>
              <a:rPr lang="es-CL" dirty="0"/>
              <a:t> </a:t>
            </a:r>
          </a:p>
          <a:p>
            <a:pPr algn="just"/>
            <a:endParaRPr lang="es-CL" dirty="0"/>
          </a:p>
          <a:p>
            <a:pPr algn="just"/>
            <a:endParaRPr lang="es-CL" dirty="0"/>
          </a:p>
          <a:p>
            <a:pPr algn="just"/>
            <a:endParaRPr lang="es-CL" dirty="0"/>
          </a:p>
          <a:p>
            <a:pPr algn="just"/>
            <a:endParaRPr lang="es-CL" dirty="0"/>
          </a:p>
          <a:p>
            <a:pPr algn="just"/>
            <a:endParaRPr lang="es-CL" dirty="0"/>
          </a:p>
        </p:txBody>
      </p:sp>
      <p:pic>
        <p:nvPicPr>
          <p:cNvPr id="2" name="Imagen 1">
            <a:extLst>
              <a:ext uri="{FF2B5EF4-FFF2-40B4-BE49-F238E27FC236}">
                <a16:creationId xmlns:a16="http://schemas.microsoft.com/office/drawing/2014/main" id="{BC6BACBC-5FEF-498B-843A-79FE6ABE1402}"/>
              </a:ext>
            </a:extLst>
          </p:cNvPr>
          <p:cNvPicPr>
            <a:picLocks noChangeAspect="1"/>
          </p:cNvPicPr>
          <p:nvPr/>
        </p:nvPicPr>
        <p:blipFill>
          <a:blip r:embed="rId3"/>
          <a:stretch>
            <a:fillRect/>
          </a:stretch>
        </p:blipFill>
        <p:spPr>
          <a:xfrm>
            <a:off x="5578463" y="3142284"/>
            <a:ext cx="2491405" cy="1402420"/>
          </a:xfrm>
          <a:prstGeom prst="rect">
            <a:avLst/>
          </a:prstGeom>
          <a:ln>
            <a:noFill/>
          </a:ln>
          <a:effectLst>
            <a:softEdge rad="112500"/>
          </a:effectLst>
        </p:spPr>
      </p:pic>
      <p:sp>
        <p:nvSpPr>
          <p:cNvPr id="7" name="CuadroTexto 6">
            <a:extLst>
              <a:ext uri="{FF2B5EF4-FFF2-40B4-BE49-F238E27FC236}">
                <a16:creationId xmlns:a16="http://schemas.microsoft.com/office/drawing/2014/main" id="{E49EF207-13A5-4CB0-AA0A-2A4A307A6F08}"/>
              </a:ext>
            </a:extLst>
          </p:cNvPr>
          <p:cNvSpPr txBox="1"/>
          <p:nvPr/>
        </p:nvSpPr>
        <p:spPr>
          <a:xfrm>
            <a:off x="-2398640" y="1182568"/>
            <a:ext cx="2101306" cy="2862322"/>
          </a:xfrm>
          <a:prstGeom prst="rect">
            <a:avLst/>
          </a:prstGeom>
          <a:noFill/>
        </p:spPr>
        <p:txBody>
          <a:bodyPr wrap="square" rtlCol="0">
            <a:spAutoFit/>
          </a:bodyPr>
          <a:lstStyle/>
          <a:p>
            <a:pPr algn="just"/>
            <a:r>
              <a:rPr lang="es-MX" sz="1200" b="0" i="0" dirty="0">
                <a:solidFill>
                  <a:srgbClr val="202124"/>
                </a:solidFill>
                <a:effectLst/>
                <a:latin typeface="arial" panose="020B0604020202020204" pitchFamily="34" charset="0"/>
              </a:rPr>
              <a:t>Tanto el </a:t>
            </a:r>
            <a:r>
              <a:rPr lang="es-MX" sz="1200" b="1" i="0" dirty="0">
                <a:solidFill>
                  <a:srgbClr val="202124"/>
                </a:solidFill>
                <a:effectLst/>
                <a:latin typeface="arial" panose="020B0604020202020204" pitchFamily="34" charset="0"/>
              </a:rPr>
              <a:t>método inductivo</a:t>
            </a:r>
            <a:r>
              <a:rPr lang="es-MX" sz="1200" b="0" i="0" dirty="0">
                <a:solidFill>
                  <a:srgbClr val="202124"/>
                </a:solidFill>
                <a:effectLst/>
                <a:latin typeface="arial" panose="020B0604020202020204" pitchFamily="34" charset="0"/>
              </a:rPr>
              <a:t> como el </a:t>
            </a:r>
            <a:r>
              <a:rPr lang="es-MX" sz="1200" b="1" i="0" dirty="0">
                <a:solidFill>
                  <a:srgbClr val="202124"/>
                </a:solidFill>
                <a:effectLst/>
                <a:latin typeface="arial" panose="020B0604020202020204" pitchFamily="34" charset="0"/>
              </a:rPr>
              <a:t>deductivo</a:t>
            </a:r>
            <a:r>
              <a:rPr lang="es-MX" sz="1200" b="0" i="0" dirty="0">
                <a:solidFill>
                  <a:srgbClr val="202124"/>
                </a:solidFill>
                <a:effectLst/>
                <a:latin typeface="arial" panose="020B0604020202020204" pitchFamily="34" charset="0"/>
              </a:rPr>
              <a:t> son estrategias de razonamiento lógico, siendo que el </a:t>
            </a:r>
            <a:r>
              <a:rPr lang="es-MX" sz="1200" b="1" i="0" dirty="0">
                <a:solidFill>
                  <a:srgbClr val="202124"/>
                </a:solidFill>
                <a:effectLst/>
                <a:latin typeface="arial" panose="020B0604020202020204" pitchFamily="34" charset="0"/>
              </a:rPr>
              <a:t>inductivo</a:t>
            </a:r>
            <a:r>
              <a:rPr lang="es-MX" sz="1200" b="0" i="0" dirty="0">
                <a:solidFill>
                  <a:srgbClr val="202124"/>
                </a:solidFill>
                <a:effectLst/>
                <a:latin typeface="arial" panose="020B0604020202020204" pitchFamily="34" charset="0"/>
              </a:rPr>
              <a:t> utiliza premisas particulares para llegar a una conclusión general, y el </a:t>
            </a:r>
            <a:r>
              <a:rPr lang="es-MX" sz="1200" b="1" i="0" dirty="0">
                <a:solidFill>
                  <a:srgbClr val="202124"/>
                </a:solidFill>
                <a:effectLst/>
                <a:latin typeface="arial" panose="020B0604020202020204" pitchFamily="34" charset="0"/>
              </a:rPr>
              <a:t>deductivo</a:t>
            </a:r>
            <a:r>
              <a:rPr lang="es-MX" sz="1200" b="0" i="0" dirty="0">
                <a:solidFill>
                  <a:srgbClr val="202124"/>
                </a:solidFill>
                <a:effectLst/>
                <a:latin typeface="arial" panose="020B0604020202020204" pitchFamily="34" charset="0"/>
              </a:rPr>
              <a:t> usa principios generales para llegar a una conclusión específica. Ambos </a:t>
            </a:r>
            <a:r>
              <a:rPr lang="es-MX" sz="1200" b="1" i="0" dirty="0">
                <a:solidFill>
                  <a:srgbClr val="202124"/>
                </a:solidFill>
                <a:effectLst/>
                <a:latin typeface="arial" panose="020B0604020202020204" pitchFamily="34" charset="0"/>
              </a:rPr>
              <a:t>métodos</a:t>
            </a:r>
            <a:r>
              <a:rPr lang="es-MX" sz="1200" b="0" i="0" dirty="0">
                <a:solidFill>
                  <a:srgbClr val="202124"/>
                </a:solidFill>
                <a:effectLst/>
                <a:latin typeface="arial" panose="020B0604020202020204" pitchFamily="34" charset="0"/>
              </a:rPr>
              <a:t> son importantes en la producción de conocimiento</a:t>
            </a:r>
            <a:endParaRPr lang="es-CL" sz="1200" dirty="0"/>
          </a:p>
        </p:txBody>
      </p:sp>
    </p:spTree>
    <p:extLst>
      <p:ext uri="{BB962C8B-B14F-4D97-AF65-F5344CB8AC3E}">
        <p14:creationId xmlns:p14="http://schemas.microsoft.com/office/powerpoint/2010/main" val="3721044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BEE53AA-78B5-4EDB-9BCB-D273272D9313}"/>
              </a:ext>
            </a:extLst>
          </p:cNvPr>
          <p:cNvSpPr txBox="1"/>
          <p:nvPr/>
        </p:nvSpPr>
        <p:spPr>
          <a:xfrm>
            <a:off x="1218062" y="2101756"/>
            <a:ext cx="6707875" cy="2031325"/>
          </a:xfrm>
          <a:prstGeom prst="rect">
            <a:avLst/>
          </a:prstGeom>
          <a:noFill/>
        </p:spPr>
        <p:txBody>
          <a:bodyPr wrap="square">
            <a:spAutoFit/>
          </a:bodyPr>
          <a:lstStyle/>
          <a:p>
            <a:pPr algn="just"/>
            <a:r>
              <a:rPr lang="es-CL" dirty="0"/>
              <a:t>Conceptos claves:</a:t>
            </a:r>
          </a:p>
          <a:p>
            <a:pPr algn="just"/>
            <a:endParaRPr lang="es-CL" dirty="0"/>
          </a:p>
          <a:p>
            <a:pPr algn="just"/>
            <a:r>
              <a:rPr lang="es-CL" b="1" dirty="0"/>
              <a:t>Inferir: </a:t>
            </a:r>
            <a:r>
              <a:rPr lang="es-CL" dirty="0"/>
              <a:t>Proceso que une ideas para llegar a conclusiones verdaderas a partir de proposiciones verdaderas. </a:t>
            </a:r>
          </a:p>
          <a:p>
            <a:pPr algn="just"/>
            <a:endParaRPr lang="es-CL" dirty="0"/>
          </a:p>
          <a:p>
            <a:pPr algn="just"/>
            <a:r>
              <a:rPr lang="es-CL" b="1" dirty="0"/>
              <a:t>Proposición lógica: </a:t>
            </a:r>
            <a:r>
              <a:rPr lang="es-CL" dirty="0"/>
              <a:t>Es un enunciado que se califica como falso o verdadero, pero no ambos a la vez.</a:t>
            </a:r>
          </a:p>
        </p:txBody>
      </p:sp>
    </p:spTree>
    <p:extLst>
      <p:ext uri="{BB962C8B-B14F-4D97-AF65-F5344CB8AC3E}">
        <p14:creationId xmlns:p14="http://schemas.microsoft.com/office/powerpoint/2010/main" val="4009691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426817" y="481701"/>
            <a:ext cx="7569319"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a:t>
            </a:r>
          </a:p>
        </p:txBody>
      </p:sp>
      <p:sp>
        <p:nvSpPr>
          <p:cNvPr id="12" name="CuadroTexto 11">
            <a:extLst>
              <a:ext uri="{FF2B5EF4-FFF2-40B4-BE49-F238E27FC236}">
                <a16:creationId xmlns:a16="http://schemas.microsoft.com/office/drawing/2014/main" id="{1EE4CB64-99B9-47A2-BDE1-B44E131F3CE0}"/>
              </a:ext>
            </a:extLst>
          </p:cNvPr>
          <p:cNvSpPr txBox="1"/>
          <p:nvPr/>
        </p:nvSpPr>
        <p:spPr>
          <a:xfrm>
            <a:off x="384141" y="1408432"/>
            <a:ext cx="7696080" cy="6032421"/>
          </a:xfrm>
          <a:prstGeom prst="rect">
            <a:avLst/>
          </a:prstGeom>
          <a:noFill/>
        </p:spPr>
        <p:txBody>
          <a:bodyPr wrap="square">
            <a:spAutoFit/>
          </a:bodyPr>
          <a:lstStyle/>
          <a:p>
            <a:pPr algn="just"/>
            <a:r>
              <a:rPr lang="es-CL" b="1" dirty="0"/>
              <a:t>Lógica!</a:t>
            </a:r>
          </a:p>
          <a:p>
            <a:pPr algn="just"/>
            <a:endParaRPr lang="es-CL" b="1" dirty="0"/>
          </a:p>
          <a:p>
            <a:pPr algn="l"/>
            <a:r>
              <a:rPr lang="es-MX" b="1" i="0" dirty="0">
                <a:solidFill>
                  <a:srgbClr val="000000"/>
                </a:solidFill>
                <a:effectLst/>
                <a:latin typeface="Montserrat" panose="00000500000000000000" pitchFamily="2" charset="0"/>
              </a:rPr>
              <a:t>¿Qué son las proposiciones simples y compuestas?</a:t>
            </a:r>
          </a:p>
          <a:p>
            <a:pPr algn="l"/>
            <a:endParaRPr lang="es-MX" b="1" i="0" dirty="0">
              <a:solidFill>
                <a:srgbClr val="000000"/>
              </a:solidFill>
              <a:effectLst/>
              <a:latin typeface="Montserrat" panose="00000500000000000000" pitchFamily="2" charset="0"/>
            </a:endParaRPr>
          </a:p>
          <a:p>
            <a:pPr algn="just"/>
            <a:r>
              <a:rPr lang="es-MX" dirty="0"/>
              <a:t>En </a:t>
            </a:r>
            <a:r>
              <a:rPr lang="es-MX" dirty="0">
                <a:hlinkClick r:id="rId3">
                  <a:extLst>
                    <a:ext uri="{A12FA001-AC4F-418D-AE19-62706E023703}">
                      <ahyp:hlinkClr xmlns:ahyp="http://schemas.microsoft.com/office/drawing/2018/hyperlinkcolor" val="tx"/>
                    </a:ext>
                  </a:extLst>
                </a:hlinkClick>
              </a:rPr>
              <a:t>lógica</a:t>
            </a:r>
            <a:r>
              <a:rPr lang="es-MX" dirty="0"/>
              <a:t> y </a:t>
            </a:r>
            <a:r>
              <a:rPr lang="es-MX" dirty="0">
                <a:hlinkClick r:id="rId4">
                  <a:extLst>
                    <a:ext uri="{A12FA001-AC4F-418D-AE19-62706E023703}">
                      <ahyp:hlinkClr xmlns:ahyp="http://schemas.microsoft.com/office/drawing/2018/hyperlinkcolor" val="tx"/>
                    </a:ext>
                  </a:extLst>
                </a:hlinkClick>
              </a:rPr>
              <a:t>matemática</a:t>
            </a:r>
            <a:r>
              <a:rPr lang="es-MX" dirty="0"/>
              <a:t>, las proposiciones son sentencias o afirmaciones a las que puede dar un valor verdadero o falso, según sea el caso, y que expresan una relación lógica de algún tipo entre un </a:t>
            </a:r>
            <a:r>
              <a:rPr lang="es-MX" dirty="0">
                <a:hlinkClick r:id="rId5">
                  <a:extLst>
                    <a:ext uri="{A12FA001-AC4F-418D-AE19-62706E023703}">
                      <ahyp:hlinkClr xmlns:ahyp="http://schemas.microsoft.com/office/drawing/2018/hyperlinkcolor" val="tx"/>
                    </a:ext>
                  </a:extLst>
                </a:hlinkClick>
              </a:rPr>
              <a:t>sujeto</a:t>
            </a:r>
            <a:r>
              <a:rPr lang="es-MX" dirty="0"/>
              <a:t> (S) y un predicado (P). Las proposiciones se relacionan entre sí mediante los juicios, y son la base del sistema deductivo e inductivo de la lógica formal.</a:t>
            </a:r>
          </a:p>
          <a:p>
            <a:endParaRPr lang="es-MX" dirty="0"/>
          </a:p>
          <a:p>
            <a:r>
              <a:rPr lang="es-MX" dirty="0"/>
              <a:t>Ejemplos:</a:t>
            </a:r>
          </a:p>
          <a:p>
            <a:endParaRPr lang="es-MX" sz="2000" b="1" dirty="0"/>
          </a:p>
          <a:p>
            <a:pPr marL="285750" indent="-285750">
              <a:buFontTx/>
              <a:buChar char="-"/>
            </a:pPr>
            <a:r>
              <a:rPr lang="es-MX" sz="2000" b="1" dirty="0"/>
              <a:t>5 es mayor que 3</a:t>
            </a:r>
          </a:p>
          <a:p>
            <a:pPr marL="285750" indent="-285750">
              <a:buFontTx/>
              <a:buChar char="-"/>
            </a:pPr>
            <a:r>
              <a:rPr lang="es-MX" sz="2000" b="1" dirty="0"/>
              <a:t>Chile se encuentra en Sudamérica </a:t>
            </a:r>
          </a:p>
          <a:p>
            <a:pPr marL="285750" indent="-285750">
              <a:buFontTx/>
              <a:buChar char="-"/>
            </a:pPr>
            <a:r>
              <a:rPr lang="es-MX" sz="2000" b="1" dirty="0"/>
              <a:t>Mañana Llovera</a:t>
            </a:r>
          </a:p>
          <a:p>
            <a:pPr marL="285750" indent="-285750">
              <a:buFontTx/>
              <a:buChar char="-"/>
            </a:pPr>
            <a:r>
              <a:rPr lang="es-MX" sz="2000" b="1" dirty="0"/>
              <a:t>La semana tiene 7 </a:t>
            </a:r>
            <a:r>
              <a:rPr lang="es-MX" sz="2000" b="1" dirty="0" err="1"/>
              <a:t>dias</a:t>
            </a:r>
            <a:br>
              <a:rPr lang="es-MX" b="0" i="0" dirty="0">
                <a:solidFill>
                  <a:srgbClr val="000000"/>
                </a:solidFill>
                <a:effectLst/>
                <a:latin typeface="Montserrat" panose="00000500000000000000" pitchFamily="2" charset="0"/>
              </a:rPr>
            </a:br>
            <a:br>
              <a:rPr lang="es-MX" b="0" i="0" dirty="0">
                <a:solidFill>
                  <a:srgbClr val="000000"/>
                </a:solidFill>
                <a:effectLst/>
                <a:latin typeface="Montserrat" panose="00000500000000000000" pitchFamily="2" charset="0"/>
              </a:rPr>
            </a:br>
            <a:endParaRPr lang="es-CL" dirty="0"/>
          </a:p>
          <a:p>
            <a:pPr algn="just"/>
            <a:endParaRPr lang="es-CL" dirty="0"/>
          </a:p>
          <a:p>
            <a:pPr algn="just"/>
            <a:endParaRPr lang="es-CL" dirty="0"/>
          </a:p>
          <a:p>
            <a:pPr algn="just"/>
            <a:endParaRPr lang="es-CL" dirty="0"/>
          </a:p>
        </p:txBody>
      </p:sp>
      <p:sp>
        <p:nvSpPr>
          <p:cNvPr id="2" name="CuadroTexto 1">
            <a:extLst>
              <a:ext uri="{FF2B5EF4-FFF2-40B4-BE49-F238E27FC236}">
                <a16:creationId xmlns:a16="http://schemas.microsoft.com/office/drawing/2014/main" id="{1B9325BE-9755-4AAC-A183-85447381E0F9}"/>
              </a:ext>
            </a:extLst>
          </p:cNvPr>
          <p:cNvSpPr txBox="1"/>
          <p:nvPr/>
        </p:nvSpPr>
        <p:spPr>
          <a:xfrm rot="810114">
            <a:off x="5220820" y="4519615"/>
            <a:ext cx="3145257" cy="1631216"/>
          </a:xfrm>
          <a:prstGeom prst="rect">
            <a:avLst/>
          </a:prstGeom>
          <a:noFill/>
        </p:spPr>
        <p:txBody>
          <a:bodyPr wrap="square" rtlCol="0">
            <a:spAutoFit/>
          </a:bodyPr>
          <a:lstStyle/>
          <a:p>
            <a:r>
              <a:rPr lang="es-MX" sz="2000" b="1" dirty="0">
                <a:solidFill>
                  <a:srgbClr val="FF0000"/>
                </a:solidFill>
              </a:rPr>
              <a:t>No son proposición</a:t>
            </a:r>
          </a:p>
          <a:p>
            <a:endParaRPr lang="es-MX" sz="2000" b="1" dirty="0"/>
          </a:p>
          <a:p>
            <a:pPr marL="285750" indent="-285750">
              <a:buFontTx/>
              <a:buChar char="-"/>
            </a:pPr>
            <a:r>
              <a:rPr lang="es-MX" sz="2000" b="1" dirty="0"/>
              <a:t>¿Cómo te llamas?</a:t>
            </a:r>
          </a:p>
          <a:p>
            <a:pPr marL="285750" indent="-285750">
              <a:buFontTx/>
              <a:buChar char="-"/>
            </a:pPr>
            <a:r>
              <a:rPr lang="es-MX" sz="2000" b="1" dirty="0"/>
              <a:t>¡</a:t>
            </a:r>
            <a:r>
              <a:rPr lang="es-MX" sz="2000" b="1" dirty="0" err="1"/>
              <a:t>Esperame</a:t>
            </a:r>
            <a:r>
              <a:rPr lang="es-MX" sz="2000" b="1" dirty="0"/>
              <a:t>!</a:t>
            </a:r>
          </a:p>
          <a:p>
            <a:pPr marL="285750" indent="-285750">
              <a:buFontTx/>
              <a:buChar char="-"/>
            </a:pPr>
            <a:r>
              <a:rPr lang="es-MX" sz="2000" b="1" dirty="0"/>
              <a:t>Llama a tu hermano  </a:t>
            </a:r>
            <a:endParaRPr lang="es-CL" sz="2000" b="1" dirty="0"/>
          </a:p>
        </p:txBody>
      </p:sp>
      <p:sp>
        <p:nvSpPr>
          <p:cNvPr id="3" name="Rectángulo 2">
            <a:extLst>
              <a:ext uri="{FF2B5EF4-FFF2-40B4-BE49-F238E27FC236}">
                <a16:creationId xmlns:a16="http://schemas.microsoft.com/office/drawing/2014/main" id="{14C3A429-B29D-4FD3-9D36-82B10EDA8F2B}"/>
              </a:ext>
            </a:extLst>
          </p:cNvPr>
          <p:cNvSpPr/>
          <p:nvPr/>
        </p:nvSpPr>
        <p:spPr>
          <a:xfrm rot="20040962">
            <a:off x="5693467" y="5841753"/>
            <a:ext cx="3527697" cy="461665"/>
          </a:xfrm>
          <a:prstGeom prst="rect">
            <a:avLst/>
          </a:prstGeom>
          <a:noFill/>
        </p:spPr>
        <p:txBody>
          <a:bodyPr wrap="none" lIns="91440" tIns="45720" rIns="91440" bIns="45720">
            <a:spAutoFit/>
          </a:bodyPr>
          <a:lstStyle/>
          <a:p>
            <a:pPr algn="ctr"/>
            <a:r>
              <a:rPr lang="es-ES" sz="2400" b="0" cap="none" spc="0" dirty="0">
                <a:ln w="0"/>
                <a:solidFill>
                  <a:schemeClr val="tx1"/>
                </a:solidFill>
                <a:effectLst>
                  <a:outerShdw blurRad="38100" dist="19050" dir="2700000" algn="tl" rotWithShape="0">
                    <a:schemeClr val="dk1">
                      <a:alpha val="40000"/>
                    </a:schemeClr>
                  </a:outerShdw>
                </a:effectLst>
                <a:highlight>
                  <a:srgbClr val="FFFF00"/>
                </a:highlight>
              </a:rPr>
              <a:t>No se puede responder </a:t>
            </a:r>
            <a:r>
              <a:rPr lang="es-ES" sz="2400" b="1" cap="none" spc="0" dirty="0">
                <a:ln w="0"/>
                <a:solidFill>
                  <a:srgbClr val="FF0000"/>
                </a:solidFill>
                <a:effectLst>
                  <a:outerShdw blurRad="38100" dist="19050" dir="2700000" algn="tl" rotWithShape="0">
                    <a:schemeClr val="dk1">
                      <a:alpha val="40000"/>
                    </a:schemeClr>
                  </a:outerShdw>
                </a:effectLst>
                <a:highlight>
                  <a:srgbClr val="FFFF00"/>
                </a:highlight>
              </a:rPr>
              <a:t>v</a:t>
            </a:r>
            <a:r>
              <a:rPr lang="es-ES" sz="2400" b="0" cap="none" spc="0" dirty="0">
                <a:ln w="0"/>
                <a:solidFill>
                  <a:schemeClr val="tx1"/>
                </a:solidFill>
                <a:effectLst>
                  <a:outerShdw blurRad="38100" dist="19050" dir="2700000" algn="tl" rotWithShape="0">
                    <a:schemeClr val="dk1">
                      <a:alpha val="40000"/>
                    </a:schemeClr>
                  </a:outerShdw>
                </a:effectLst>
                <a:highlight>
                  <a:srgbClr val="FFFF00"/>
                </a:highlight>
              </a:rPr>
              <a:t>/</a:t>
            </a:r>
            <a:r>
              <a:rPr lang="es-ES" sz="2400" b="0" cap="none" spc="0" dirty="0">
                <a:ln w="0"/>
                <a:solidFill>
                  <a:srgbClr val="002060"/>
                </a:solidFill>
                <a:effectLst>
                  <a:outerShdw blurRad="38100" dist="19050" dir="2700000" algn="tl" rotWithShape="0">
                    <a:schemeClr val="dk1">
                      <a:alpha val="40000"/>
                    </a:schemeClr>
                  </a:outerShdw>
                </a:effectLst>
                <a:highlight>
                  <a:srgbClr val="FFFF00"/>
                </a:highlight>
              </a:rPr>
              <a:t>f</a:t>
            </a:r>
          </a:p>
        </p:txBody>
      </p:sp>
    </p:spTree>
    <p:extLst>
      <p:ext uri="{BB962C8B-B14F-4D97-AF65-F5344CB8AC3E}">
        <p14:creationId xmlns:p14="http://schemas.microsoft.com/office/powerpoint/2010/main" val="229349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1E5B3BC-9050-42DC-94AC-A2E26FF97670}"/>
              </a:ext>
            </a:extLst>
          </p:cNvPr>
          <p:cNvSpPr txBox="1"/>
          <p:nvPr/>
        </p:nvSpPr>
        <p:spPr>
          <a:xfrm>
            <a:off x="641445" y="1447253"/>
            <a:ext cx="7656394" cy="4524315"/>
          </a:xfrm>
          <a:prstGeom prst="rect">
            <a:avLst/>
          </a:prstGeom>
          <a:noFill/>
        </p:spPr>
        <p:txBody>
          <a:bodyPr wrap="square">
            <a:spAutoFit/>
          </a:bodyPr>
          <a:lstStyle/>
          <a:p>
            <a:r>
              <a:rPr lang="es-CL" b="1" dirty="0"/>
              <a:t>Este año es el 2021.</a:t>
            </a:r>
          </a:p>
          <a:p>
            <a:pPr marL="342900" indent="-342900" algn="just">
              <a:buFont typeface="+mj-lt"/>
              <a:buAutoNum type="alphaLcParenR"/>
            </a:pPr>
            <a:r>
              <a:rPr lang="es-CL" b="1" dirty="0"/>
              <a:t>Los números impares no son divisibles por 2.</a:t>
            </a:r>
          </a:p>
          <a:p>
            <a:pPr marL="342900" indent="-342900" algn="just">
              <a:buFont typeface="+mj-lt"/>
              <a:buAutoNum type="alphaLcParenR"/>
            </a:pPr>
            <a:r>
              <a:rPr lang="es-CL" b="1" dirty="0"/>
              <a:t>Hoy es lunes</a:t>
            </a:r>
          </a:p>
          <a:p>
            <a:pPr marL="342900" indent="-342900" algn="just">
              <a:buFont typeface="+mj-lt"/>
              <a:buAutoNum type="alphaLcParenR"/>
            </a:pPr>
            <a:r>
              <a:rPr lang="es-CL" b="1" dirty="0"/>
              <a:t>Windows es un sistema operativo.</a:t>
            </a:r>
          </a:p>
          <a:p>
            <a:pPr marL="342900" indent="-342900" algn="just">
              <a:buAutoNum type="alphaLcParenR" startAt="4"/>
            </a:pPr>
            <a:r>
              <a:rPr lang="es-MX" b="1" dirty="0"/>
              <a:t>Esa caja es de madera.</a:t>
            </a:r>
          </a:p>
          <a:p>
            <a:pPr algn="just"/>
            <a:r>
              <a:rPr lang="es-MX" b="1" dirty="0"/>
              <a:t>e)    </a:t>
            </a:r>
            <a:r>
              <a:rPr lang="es-CL" b="1" dirty="0"/>
              <a:t>Nada es para siempre</a:t>
            </a:r>
            <a:endParaRPr lang="es-MX" b="1" dirty="0"/>
          </a:p>
          <a:p>
            <a:pPr algn="just"/>
            <a:endParaRPr lang="es-CL" b="1" dirty="0"/>
          </a:p>
          <a:p>
            <a:pPr algn="just"/>
            <a:r>
              <a:rPr lang="es-CL" b="1" dirty="0"/>
              <a:t>Compuestas:</a:t>
            </a:r>
          </a:p>
          <a:p>
            <a:pPr algn="just"/>
            <a:endParaRPr lang="es-CL" b="1" dirty="0"/>
          </a:p>
          <a:p>
            <a:pPr marL="342900" indent="-342900" algn="just">
              <a:buFont typeface="+mj-lt"/>
              <a:buAutoNum type="alphaLcParenR"/>
            </a:pPr>
            <a:r>
              <a:rPr lang="es-CL" b="1" dirty="0"/>
              <a:t>Madrid es la capital de España y Nueva York es la capital de Estados Unidos.</a:t>
            </a:r>
          </a:p>
          <a:p>
            <a:pPr marL="342900" indent="-342900" algn="just">
              <a:buFont typeface="+mj-lt"/>
              <a:buAutoNum type="alphaLcParenR"/>
            </a:pPr>
            <a:r>
              <a:rPr lang="es-CL" b="1" dirty="0"/>
              <a:t>Los script de Python  se escriben en </a:t>
            </a:r>
            <a:r>
              <a:rPr lang="es-CL" b="1" dirty="0" err="1"/>
              <a:t>Atom</a:t>
            </a:r>
            <a:r>
              <a:rPr lang="es-CL" b="1" dirty="0"/>
              <a:t> o Visual Studio </a:t>
            </a:r>
            <a:r>
              <a:rPr lang="es-CL" b="1" dirty="0" err="1"/>
              <a:t>Code</a:t>
            </a:r>
            <a:r>
              <a:rPr lang="es-CL" b="1" dirty="0"/>
              <a:t>.</a:t>
            </a:r>
          </a:p>
          <a:p>
            <a:pPr marL="342900" indent="-342900" algn="just">
              <a:buFont typeface="+mj-lt"/>
              <a:buAutoNum type="alphaLcParenR"/>
            </a:pPr>
            <a:r>
              <a:rPr lang="es-CL" b="1" dirty="0"/>
              <a:t>Hoy es lunes o sábado y el año actual es el 2021.</a:t>
            </a:r>
          </a:p>
          <a:p>
            <a:pPr marL="342900" indent="-342900" algn="just">
              <a:buFont typeface="+mj-lt"/>
              <a:buAutoNum type="alphaLcParenR"/>
            </a:pPr>
            <a:r>
              <a:rPr lang="es-MX" b="1" dirty="0"/>
              <a:t>Mi cuñado es arquitecto e ingeniero.</a:t>
            </a:r>
          </a:p>
          <a:p>
            <a:pPr marL="342900" indent="-342900" algn="just">
              <a:buFont typeface="+mj-lt"/>
              <a:buAutoNum type="alphaLcParenR"/>
            </a:pPr>
            <a:r>
              <a:rPr lang="es-MX" b="1" dirty="0"/>
              <a:t>Quiero salir, pero no puedo.</a:t>
            </a:r>
          </a:p>
          <a:p>
            <a:pPr algn="just"/>
            <a:r>
              <a:rPr lang="es-CL" b="1" dirty="0"/>
              <a:t>  </a:t>
            </a:r>
          </a:p>
        </p:txBody>
      </p:sp>
      <p:sp>
        <p:nvSpPr>
          <p:cNvPr id="5" name="CuadroTexto 4">
            <a:extLst>
              <a:ext uri="{FF2B5EF4-FFF2-40B4-BE49-F238E27FC236}">
                <a16:creationId xmlns:a16="http://schemas.microsoft.com/office/drawing/2014/main" id="{4C13C14A-EF6B-46FE-9AE6-3B3AF2B95E41}"/>
              </a:ext>
            </a:extLst>
          </p:cNvPr>
          <p:cNvSpPr txBox="1"/>
          <p:nvPr/>
        </p:nvSpPr>
        <p:spPr>
          <a:xfrm>
            <a:off x="641445" y="568321"/>
            <a:ext cx="4572000" cy="646331"/>
          </a:xfrm>
          <a:prstGeom prst="rect">
            <a:avLst/>
          </a:prstGeom>
          <a:noFill/>
        </p:spPr>
        <p:txBody>
          <a:bodyPr wrap="square">
            <a:spAutoFit/>
          </a:bodyPr>
          <a:lstStyle/>
          <a:p>
            <a:pPr algn="just"/>
            <a:r>
              <a:rPr lang="es-CL" b="1" dirty="0"/>
              <a:t>Ejemplos de proposiciones:</a:t>
            </a:r>
          </a:p>
          <a:p>
            <a:pPr algn="just"/>
            <a:r>
              <a:rPr lang="es-CL" b="1" dirty="0"/>
              <a:t>Simples:</a:t>
            </a:r>
          </a:p>
        </p:txBody>
      </p:sp>
    </p:spTree>
    <p:extLst>
      <p:ext uri="{BB962C8B-B14F-4D97-AF65-F5344CB8AC3E}">
        <p14:creationId xmlns:p14="http://schemas.microsoft.com/office/powerpoint/2010/main" val="284707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0B7A7A9-598D-4C71-A71D-682BB3376A1C}"/>
              </a:ext>
            </a:extLst>
          </p:cNvPr>
          <p:cNvSpPr txBox="1"/>
          <p:nvPr/>
        </p:nvSpPr>
        <p:spPr>
          <a:xfrm>
            <a:off x="1037231" y="1067937"/>
            <a:ext cx="7178722" cy="707886"/>
          </a:xfrm>
          <a:prstGeom prst="rect">
            <a:avLst/>
          </a:prstGeom>
          <a:noFill/>
        </p:spPr>
        <p:txBody>
          <a:bodyPr wrap="square">
            <a:spAutoFit/>
          </a:bodyPr>
          <a:lstStyle/>
          <a:p>
            <a:pPr algn="ctr"/>
            <a:r>
              <a:rPr lang="es-MX" sz="2000" b="1" i="0" dirty="0">
                <a:solidFill>
                  <a:srgbClr val="212529"/>
                </a:solidFill>
                <a:effectLst/>
                <a:latin typeface="-apple-system"/>
              </a:rPr>
              <a:t>Introducción a la Programación</a:t>
            </a:r>
          </a:p>
          <a:p>
            <a:pPr algn="ctr"/>
            <a:r>
              <a:rPr lang="es-MX" sz="2000" b="1" i="0" dirty="0">
                <a:solidFill>
                  <a:srgbClr val="212529"/>
                </a:solidFill>
                <a:effectLst/>
                <a:latin typeface="-apple-system"/>
              </a:rPr>
              <a:t> (TI2011/V-B50-N1-P12-C1/V Valparaíso B5 )</a:t>
            </a:r>
          </a:p>
        </p:txBody>
      </p:sp>
      <p:sp>
        <p:nvSpPr>
          <p:cNvPr id="5" name="CuadroTexto 4">
            <a:extLst>
              <a:ext uri="{FF2B5EF4-FFF2-40B4-BE49-F238E27FC236}">
                <a16:creationId xmlns:a16="http://schemas.microsoft.com/office/drawing/2014/main" id="{DD471813-148D-45CD-A630-EFF3D3DCA5DF}"/>
              </a:ext>
            </a:extLst>
          </p:cNvPr>
          <p:cNvSpPr txBox="1"/>
          <p:nvPr/>
        </p:nvSpPr>
        <p:spPr>
          <a:xfrm rot="21250456">
            <a:off x="757450" y="2454418"/>
            <a:ext cx="1801504" cy="369332"/>
          </a:xfrm>
          <a:prstGeom prst="rect">
            <a:avLst/>
          </a:prstGeom>
          <a:noFill/>
        </p:spPr>
        <p:txBody>
          <a:bodyPr wrap="square">
            <a:spAutoFit/>
          </a:bodyPr>
          <a:lstStyle/>
          <a:p>
            <a:r>
              <a:rPr lang="es-ES" sz="1800" b="0" i="0" dirty="0">
                <a:solidFill>
                  <a:srgbClr val="00B050"/>
                </a:solidFill>
                <a:effectLst/>
                <a:latin typeface="Verdana" panose="020B0604030504040204" pitchFamily="34" charset="0"/>
              </a:rPr>
              <a:t>Introducción</a:t>
            </a:r>
            <a:endParaRPr lang="es-CL" dirty="0">
              <a:solidFill>
                <a:srgbClr val="00B050"/>
              </a:solidFill>
            </a:endParaRPr>
          </a:p>
        </p:txBody>
      </p:sp>
      <p:sp>
        <p:nvSpPr>
          <p:cNvPr id="7" name="CuadroTexto 6">
            <a:extLst>
              <a:ext uri="{FF2B5EF4-FFF2-40B4-BE49-F238E27FC236}">
                <a16:creationId xmlns:a16="http://schemas.microsoft.com/office/drawing/2014/main" id="{0B5C7387-5DCE-451C-81E9-C2AB414A0294}"/>
              </a:ext>
            </a:extLst>
          </p:cNvPr>
          <p:cNvSpPr txBox="1"/>
          <p:nvPr/>
        </p:nvSpPr>
        <p:spPr>
          <a:xfrm rot="21057971">
            <a:off x="3327187" y="2661970"/>
            <a:ext cx="1733402" cy="369332"/>
          </a:xfrm>
          <a:prstGeom prst="rect">
            <a:avLst/>
          </a:prstGeom>
          <a:noFill/>
        </p:spPr>
        <p:txBody>
          <a:bodyPr wrap="square">
            <a:spAutoFit/>
          </a:bodyPr>
          <a:lstStyle/>
          <a:p>
            <a:r>
              <a:rPr lang="es-CL" b="0" i="0" dirty="0">
                <a:solidFill>
                  <a:srgbClr val="FF0000"/>
                </a:solidFill>
                <a:effectLst/>
                <a:latin typeface="-apple-system"/>
              </a:rPr>
              <a:t>Programación</a:t>
            </a:r>
            <a:endParaRPr lang="es-CL" dirty="0">
              <a:solidFill>
                <a:srgbClr val="FF0000"/>
              </a:solidFill>
            </a:endParaRPr>
          </a:p>
        </p:txBody>
      </p:sp>
      <p:sp>
        <p:nvSpPr>
          <p:cNvPr id="9" name="CuadroTexto 8">
            <a:extLst>
              <a:ext uri="{FF2B5EF4-FFF2-40B4-BE49-F238E27FC236}">
                <a16:creationId xmlns:a16="http://schemas.microsoft.com/office/drawing/2014/main" id="{22FCD965-837B-482A-9979-E59568240899}"/>
              </a:ext>
            </a:extLst>
          </p:cNvPr>
          <p:cNvSpPr txBox="1"/>
          <p:nvPr/>
        </p:nvSpPr>
        <p:spPr>
          <a:xfrm rot="1869045">
            <a:off x="5084110" y="2439114"/>
            <a:ext cx="1022942" cy="369332"/>
          </a:xfrm>
          <a:prstGeom prst="rect">
            <a:avLst/>
          </a:prstGeom>
          <a:noFill/>
        </p:spPr>
        <p:txBody>
          <a:bodyPr wrap="square">
            <a:spAutoFit/>
          </a:bodyPr>
          <a:lstStyle/>
          <a:p>
            <a:r>
              <a:rPr lang="es-CL" b="0" i="0" dirty="0">
                <a:solidFill>
                  <a:srgbClr val="FFFF00"/>
                </a:solidFill>
                <a:effectLst/>
                <a:latin typeface="-apple-system"/>
              </a:rPr>
              <a:t>práctico</a:t>
            </a:r>
            <a:endParaRPr lang="es-CL" dirty="0">
              <a:solidFill>
                <a:srgbClr val="FFFF00"/>
              </a:solidFill>
            </a:endParaRPr>
          </a:p>
        </p:txBody>
      </p:sp>
      <p:sp>
        <p:nvSpPr>
          <p:cNvPr id="11" name="CuadroTexto 10">
            <a:extLst>
              <a:ext uri="{FF2B5EF4-FFF2-40B4-BE49-F238E27FC236}">
                <a16:creationId xmlns:a16="http://schemas.microsoft.com/office/drawing/2014/main" id="{9EB5C51D-E7F0-4434-AB67-A5F69935ADBB}"/>
              </a:ext>
            </a:extLst>
          </p:cNvPr>
          <p:cNvSpPr txBox="1"/>
          <p:nvPr/>
        </p:nvSpPr>
        <p:spPr>
          <a:xfrm rot="21422100">
            <a:off x="1351129" y="3546047"/>
            <a:ext cx="1699146" cy="369332"/>
          </a:xfrm>
          <a:prstGeom prst="rect">
            <a:avLst/>
          </a:prstGeom>
          <a:noFill/>
        </p:spPr>
        <p:txBody>
          <a:bodyPr wrap="square">
            <a:spAutoFit/>
          </a:bodyPr>
          <a:lstStyle/>
          <a:p>
            <a:r>
              <a:rPr lang="es-CL" b="0" i="0" dirty="0">
                <a:solidFill>
                  <a:schemeClr val="accent5"/>
                </a:solidFill>
                <a:effectLst/>
                <a:latin typeface="-apple-system"/>
              </a:rPr>
              <a:t>habilidades</a:t>
            </a:r>
            <a:endParaRPr lang="es-CL" dirty="0">
              <a:solidFill>
                <a:schemeClr val="accent5"/>
              </a:solidFill>
            </a:endParaRPr>
          </a:p>
        </p:txBody>
      </p:sp>
      <p:sp>
        <p:nvSpPr>
          <p:cNvPr id="13" name="CuadroTexto 12">
            <a:extLst>
              <a:ext uri="{FF2B5EF4-FFF2-40B4-BE49-F238E27FC236}">
                <a16:creationId xmlns:a16="http://schemas.microsoft.com/office/drawing/2014/main" id="{530836C4-AA80-4741-8FC0-0B22C7918FDC}"/>
              </a:ext>
            </a:extLst>
          </p:cNvPr>
          <p:cNvSpPr txBox="1"/>
          <p:nvPr/>
        </p:nvSpPr>
        <p:spPr>
          <a:xfrm rot="270738">
            <a:off x="3630304" y="3546047"/>
            <a:ext cx="941696" cy="369332"/>
          </a:xfrm>
          <a:prstGeom prst="rect">
            <a:avLst/>
          </a:prstGeom>
          <a:noFill/>
        </p:spPr>
        <p:txBody>
          <a:bodyPr wrap="square">
            <a:spAutoFit/>
          </a:bodyPr>
          <a:lstStyle/>
          <a:p>
            <a:r>
              <a:rPr lang="es-CL" b="0" i="0" dirty="0">
                <a:solidFill>
                  <a:schemeClr val="tx2"/>
                </a:solidFill>
                <a:effectLst/>
                <a:latin typeface="-apple-system"/>
              </a:rPr>
              <a:t>lógico</a:t>
            </a:r>
            <a:endParaRPr lang="es-CL" dirty="0">
              <a:solidFill>
                <a:schemeClr val="tx2"/>
              </a:solidFill>
            </a:endParaRPr>
          </a:p>
        </p:txBody>
      </p:sp>
      <p:sp>
        <p:nvSpPr>
          <p:cNvPr id="15" name="CuadroTexto 14">
            <a:extLst>
              <a:ext uri="{FF2B5EF4-FFF2-40B4-BE49-F238E27FC236}">
                <a16:creationId xmlns:a16="http://schemas.microsoft.com/office/drawing/2014/main" id="{2CDA047F-1972-448C-AADE-70298540F2DD}"/>
              </a:ext>
            </a:extLst>
          </p:cNvPr>
          <p:cNvSpPr txBox="1"/>
          <p:nvPr/>
        </p:nvSpPr>
        <p:spPr>
          <a:xfrm rot="20624385">
            <a:off x="4804012" y="3429000"/>
            <a:ext cx="1467134" cy="369332"/>
          </a:xfrm>
          <a:prstGeom prst="rect">
            <a:avLst/>
          </a:prstGeom>
          <a:noFill/>
        </p:spPr>
        <p:txBody>
          <a:bodyPr wrap="square">
            <a:spAutoFit/>
          </a:bodyPr>
          <a:lstStyle/>
          <a:p>
            <a:r>
              <a:rPr lang="es-CL" b="0" i="0" dirty="0">
                <a:solidFill>
                  <a:srgbClr val="7030A0"/>
                </a:solidFill>
                <a:effectLst/>
                <a:latin typeface="-apple-system"/>
              </a:rPr>
              <a:t>resolución </a:t>
            </a:r>
            <a:endParaRPr lang="es-CL" dirty="0">
              <a:solidFill>
                <a:srgbClr val="7030A0"/>
              </a:solidFill>
            </a:endParaRPr>
          </a:p>
        </p:txBody>
      </p:sp>
      <p:sp>
        <p:nvSpPr>
          <p:cNvPr id="17" name="CuadroTexto 16">
            <a:extLst>
              <a:ext uri="{FF2B5EF4-FFF2-40B4-BE49-F238E27FC236}">
                <a16:creationId xmlns:a16="http://schemas.microsoft.com/office/drawing/2014/main" id="{38598659-4D2D-40A1-8C00-A84791299EF4}"/>
              </a:ext>
            </a:extLst>
          </p:cNvPr>
          <p:cNvSpPr txBox="1"/>
          <p:nvPr/>
        </p:nvSpPr>
        <p:spPr>
          <a:xfrm rot="20461932">
            <a:off x="6339107" y="3168091"/>
            <a:ext cx="1715976" cy="369332"/>
          </a:xfrm>
          <a:prstGeom prst="rect">
            <a:avLst/>
          </a:prstGeom>
          <a:noFill/>
        </p:spPr>
        <p:txBody>
          <a:bodyPr wrap="square">
            <a:spAutoFit/>
          </a:bodyPr>
          <a:lstStyle/>
          <a:p>
            <a:r>
              <a:rPr lang="es-CL" b="0" i="0" dirty="0">
                <a:solidFill>
                  <a:srgbClr val="212529"/>
                </a:solidFill>
                <a:effectLst/>
                <a:latin typeface="-apple-system"/>
              </a:rPr>
              <a:t>problemas </a:t>
            </a:r>
            <a:endParaRPr lang="es-CL" dirty="0"/>
          </a:p>
        </p:txBody>
      </p:sp>
      <p:sp>
        <p:nvSpPr>
          <p:cNvPr id="19" name="CuadroTexto 18">
            <a:extLst>
              <a:ext uri="{FF2B5EF4-FFF2-40B4-BE49-F238E27FC236}">
                <a16:creationId xmlns:a16="http://schemas.microsoft.com/office/drawing/2014/main" id="{63E3378E-E1C9-4AF8-A5CA-95B912919E00}"/>
              </a:ext>
            </a:extLst>
          </p:cNvPr>
          <p:cNvSpPr txBox="1"/>
          <p:nvPr/>
        </p:nvSpPr>
        <p:spPr>
          <a:xfrm>
            <a:off x="1864511" y="4322507"/>
            <a:ext cx="1194179" cy="369332"/>
          </a:xfrm>
          <a:prstGeom prst="rect">
            <a:avLst/>
          </a:prstGeom>
          <a:noFill/>
        </p:spPr>
        <p:txBody>
          <a:bodyPr wrap="square">
            <a:spAutoFit/>
          </a:bodyPr>
          <a:lstStyle/>
          <a:p>
            <a:r>
              <a:rPr lang="es-CL" b="0" i="0" dirty="0">
                <a:solidFill>
                  <a:schemeClr val="accent6">
                    <a:lumMod val="50000"/>
                  </a:schemeClr>
                </a:solidFill>
                <a:effectLst/>
                <a:latin typeface="-apple-system"/>
              </a:rPr>
              <a:t>desarrollo</a:t>
            </a:r>
            <a:endParaRPr lang="es-CL" dirty="0">
              <a:solidFill>
                <a:schemeClr val="accent6">
                  <a:lumMod val="50000"/>
                </a:schemeClr>
              </a:solidFill>
            </a:endParaRPr>
          </a:p>
        </p:txBody>
      </p:sp>
      <p:sp>
        <p:nvSpPr>
          <p:cNvPr id="21" name="CuadroTexto 20">
            <a:extLst>
              <a:ext uri="{FF2B5EF4-FFF2-40B4-BE49-F238E27FC236}">
                <a16:creationId xmlns:a16="http://schemas.microsoft.com/office/drawing/2014/main" id="{41AC7773-E304-4C6A-9588-E6AC38B7A941}"/>
              </a:ext>
            </a:extLst>
          </p:cNvPr>
          <p:cNvSpPr txBox="1"/>
          <p:nvPr/>
        </p:nvSpPr>
        <p:spPr>
          <a:xfrm rot="380329">
            <a:off x="4310733" y="4497326"/>
            <a:ext cx="3202570" cy="646331"/>
          </a:xfrm>
          <a:prstGeom prst="rect">
            <a:avLst/>
          </a:prstGeom>
          <a:noFill/>
        </p:spPr>
        <p:txBody>
          <a:bodyPr wrap="square">
            <a:spAutoFit/>
          </a:bodyPr>
          <a:lstStyle/>
          <a:p>
            <a:r>
              <a:rPr lang="es-CL" b="0" i="0" dirty="0">
                <a:solidFill>
                  <a:schemeClr val="bg1">
                    <a:lumMod val="50000"/>
                  </a:schemeClr>
                </a:solidFill>
                <a:effectLst/>
                <a:latin typeface="-apple-system"/>
              </a:rPr>
              <a:t>aplicaciones computacionales</a:t>
            </a:r>
            <a:br>
              <a:rPr lang="es-CL" dirty="0"/>
            </a:br>
            <a:endParaRPr lang="es-CL" dirty="0"/>
          </a:p>
        </p:txBody>
      </p:sp>
    </p:spTree>
    <p:extLst>
      <p:ext uri="{BB962C8B-B14F-4D97-AF65-F5344CB8AC3E}">
        <p14:creationId xmlns:p14="http://schemas.microsoft.com/office/powerpoint/2010/main" val="404422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426817" y="481701"/>
            <a:ext cx="7569319"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a:t>
            </a:r>
          </a:p>
        </p:txBody>
      </p:sp>
      <p:sp>
        <p:nvSpPr>
          <p:cNvPr id="12" name="CuadroTexto 11">
            <a:extLst>
              <a:ext uri="{FF2B5EF4-FFF2-40B4-BE49-F238E27FC236}">
                <a16:creationId xmlns:a16="http://schemas.microsoft.com/office/drawing/2014/main" id="{1EE4CB64-99B9-47A2-BDE1-B44E131F3CE0}"/>
              </a:ext>
            </a:extLst>
          </p:cNvPr>
          <p:cNvSpPr txBox="1"/>
          <p:nvPr/>
        </p:nvSpPr>
        <p:spPr>
          <a:xfrm>
            <a:off x="426817" y="1394785"/>
            <a:ext cx="8476226" cy="2585323"/>
          </a:xfrm>
          <a:prstGeom prst="rect">
            <a:avLst/>
          </a:prstGeom>
          <a:noFill/>
        </p:spPr>
        <p:txBody>
          <a:bodyPr wrap="square">
            <a:spAutoFit/>
          </a:bodyPr>
          <a:lstStyle/>
          <a:p>
            <a:pPr algn="just"/>
            <a:r>
              <a:rPr lang="es-CL" b="1" dirty="0"/>
              <a:t>Lógica!</a:t>
            </a:r>
          </a:p>
          <a:p>
            <a:pPr algn="just"/>
            <a:endParaRPr lang="es-CL" b="1" dirty="0"/>
          </a:p>
          <a:p>
            <a:pPr algn="just"/>
            <a:r>
              <a:rPr lang="es-CL" b="1" dirty="0"/>
              <a:t>Ejercicio proposiciones, Complete la siguiente tabla (5 min.):</a:t>
            </a:r>
          </a:p>
          <a:p>
            <a:pPr algn="just"/>
            <a:endParaRPr lang="es-CL" b="1" dirty="0"/>
          </a:p>
          <a:p>
            <a:pPr algn="just"/>
            <a:endParaRPr lang="es-CL" b="1" dirty="0"/>
          </a:p>
          <a:p>
            <a:pPr marL="342900" indent="-342900" algn="just">
              <a:buFont typeface="+mj-lt"/>
              <a:buAutoNum type="alphaLcParenR"/>
            </a:pPr>
            <a:endParaRPr lang="es-CL" dirty="0"/>
          </a:p>
          <a:p>
            <a:pPr algn="just"/>
            <a:endParaRPr lang="es-CL" dirty="0"/>
          </a:p>
          <a:p>
            <a:pPr algn="just"/>
            <a:endParaRPr lang="es-CL" dirty="0"/>
          </a:p>
          <a:p>
            <a:pPr algn="just"/>
            <a:endParaRPr lang="es-CL" dirty="0"/>
          </a:p>
        </p:txBody>
      </p:sp>
      <p:graphicFrame>
        <p:nvGraphicFramePr>
          <p:cNvPr id="2" name="Tabla 2">
            <a:extLst>
              <a:ext uri="{FF2B5EF4-FFF2-40B4-BE49-F238E27FC236}">
                <a16:creationId xmlns:a16="http://schemas.microsoft.com/office/drawing/2014/main" id="{CEAE52AB-14C6-4900-88DA-903FB6FE5AD0}"/>
              </a:ext>
            </a:extLst>
          </p:cNvPr>
          <p:cNvGraphicFramePr>
            <a:graphicFrameLocks noGrp="1"/>
          </p:cNvGraphicFramePr>
          <p:nvPr>
            <p:extLst>
              <p:ext uri="{D42A27DB-BD31-4B8C-83A1-F6EECF244321}">
                <p14:modId xmlns:p14="http://schemas.microsoft.com/office/powerpoint/2010/main" val="662542810"/>
              </p:ext>
            </p:extLst>
          </p:nvPr>
        </p:nvGraphicFramePr>
        <p:xfrm>
          <a:off x="238356" y="2553429"/>
          <a:ext cx="8478827" cy="3032760"/>
        </p:xfrm>
        <a:graphic>
          <a:graphicData uri="http://schemas.openxmlformats.org/drawingml/2006/table">
            <a:tbl>
              <a:tblPr firstRow="1" bandRow="1">
                <a:tableStyleId>{5C22544A-7EE6-4342-B048-85BDC9FD1C3A}</a:tableStyleId>
              </a:tblPr>
              <a:tblGrid>
                <a:gridCol w="2734267">
                  <a:extLst>
                    <a:ext uri="{9D8B030D-6E8A-4147-A177-3AD203B41FA5}">
                      <a16:colId xmlns:a16="http://schemas.microsoft.com/office/drawing/2014/main" val="3484295181"/>
                    </a:ext>
                  </a:extLst>
                </a:gridCol>
                <a:gridCol w="1806841">
                  <a:extLst>
                    <a:ext uri="{9D8B030D-6E8A-4147-A177-3AD203B41FA5}">
                      <a16:colId xmlns:a16="http://schemas.microsoft.com/office/drawing/2014/main" val="3756750947"/>
                    </a:ext>
                  </a:extLst>
                </a:gridCol>
                <a:gridCol w="2458994">
                  <a:extLst>
                    <a:ext uri="{9D8B030D-6E8A-4147-A177-3AD203B41FA5}">
                      <a16:colId xmlns:a16="http://schemas.microsoft.com/office/drawing/2014/main" val="3234114421"/>
                    </a:ext>
                  </a:extLst>
                </a:gridCol>
                <a:gridCol w="1478725">
                  <a:extLst>
                    <a:ext uri="{9D8B030D-6E8A-4147-A177-3AD203B41FA5}">
                      <a16:colId xmlns:a16="http://schemas.microsoft.com/office/drawing/2014/main" val="4079530064"/>
                    </a:ext>
                  </a:extLst>
                </a:gridCol>
              </a:tblGrid>
              <a:tr h="370840">
                <a:tc>
                  <a:txBody>
                    <a:bodyPr/>
                    <a:lstStyle/>
                    <a:p>
                      <a:r>
                        <a:rPr lang="es-CL" dirty="0"/>
                        <a:t>Expresión</a:t>
                      </a:r>
                    </a:p>
                  </a:txBody>
                  <a:tcPr/>
                </a:tc>
                <a:tc>
                  <a:txBody>
                    <a:bodyPr/>
                    <a:lstStyle/>
                    <a:p>
                      <a:r>
                        <a:rPr lang="es-CL" dirty="0"/>
                        <a:t>¿Es proposición?</a:t>
                      </a:r>
                    </a:p>
                  </a:txBody>
                  <a:tcPr/>
                </a:tc>
                <a:tc>
                  <a:txBody>
                    <a:bodyPr/>
                    <a:lstStyle/>
                    <a:p>
                      <a:r>
                        <a:rPr lang="es-CL" dirty="0"/>
                        <a:t>Simple/Compuesta</a:t>
                      </a:r>
                    </a:p>
                  </a:txBody>
                  <a:tcPr/>
                </a:tc>
                <a:tc>
                  <a:txBody>
                    <a:bodyPr/>
                    <a:lstStyle/>
                    <a:p>
                      <a:r>
                        <a:rPr lang="es-CL" dirty="0"/>
                        <a:t>Estado lógico</a:t>
                      </a:r>
                    </a:p>
                  </a:txBody>
                  <a:tcPr/>
                </a:tc>
                <a:extLst>
                  <a:ext uri="{0D108BD9-81ED-4DB2-BD59-A6C34878D82A}">
                    <a16:rowId xmlns:a16="http://schemas.microsoft.com/office/drawing/2014/main" val="2770522854"/>
                  </a:ext>
                </a:extLst>
              </a:tr>
              <a:tr h="370840">
                <a:tc>
                  <a:txBody>
                    <a:bodyPr/>
                    <a:lstStyle/>
                    <a:p>
                      <a:r>
                        <a:rPr lang="es-CL" dirty="0"/>
                        <a:t>Python es un lenguaje de programación</a:t>
                      </a:r>
                    </a:p>
                  </a:txBody>
                  <a:tcPr/>
                </a:tc>
                <a:tc>
                  <a:txBody>
                    <a:bodyPr/>
                    <a:lstStyle/>
                    <a:p>
                      <a:endParaRPr lang="es-CL"/>
                    </a:p>
                  </a:txBody>
                  <a:tcPr/>
                </a:tc>
                <a:tc>
                  <a:txBody>
                    <a:bodyPr/>
                    <a:lstStyle/>
                    <a:p>
                      <a:endParaRPr lang="es-CL"/>
                    </a:p>
                  </a:txBody>
                  <a:tcPr/>
                </a:tc>
                <a:tc>
                  <a:txBody>
                    <a:bodyPr/>
                    <a:lstStyle/>
                    <a:p>
                      <a:endParaRPr lang="es-CL" dirty="0"/>
                    </a:p>
                  </a:txBody>
                  <a:tcPr/>
                </a:tc>
                <a:extLst>
                  <a:ext uri="{0D108BD9-81ED-4DB2-BD59-A6C34878D82A}">
                    <a16:rowId xmlns:a16="http://schemas.microsoft.com/office/drawing/2014/main" val="4226076637"/>
                  </a:ext>
                </a:extLst>
              </a:tr>
              <a:tr h="370840">
                <a:tc>
                  <a:txBody>
                    <a:bodyPr/>
                    <a:lstStyle/>
                    <a:p>
                      <a:r>
                        <a:rPr lang="es-CL" dirty="0"/>
                        <a:t>¿Cómo estuvo tu viaje?</a:t>
                      </a:r>
                    </a:p>
                  </a:txBody>
                  <a:tcPr/>
                </a:tc>
                <a:tc>
                  <a:txBody>
                    <a:bodyPr/>
                    <a:lstStyle/>
                    <a:p>
                      <a:endParaRPr lang="es-CL"/>
                    </a:p>
                  </a:txBody>
                  <a:tcPr/>
                </a:tc>
                <a:tc>
                  <a:txBody>
                    <a:bodyPr/>
                    <a:lstStyle/>
                    <a:p>
                      <a:endParaRPr lang="es-CL"/>
                    </a:p>
                  </a:txBody>
                  <a:tcPr/>
                </a:tc>
                <a:tc>
                  <a:txBody>
                    <a:bodyPr/>
                    <a:lstStyle/>
                    <a:p>
                      <a:endParaRPr lang="es-CL" dirty="0"/>
                    </a:p>
                  </a:txBody>
                  <a:tcPr/>
                </a:tc>
                <a:extLst>
                  <a:ext uri="{0D108BD9-81ED-4DB2-BD59-A6C34878D82A}">
                    <a16:rowId xmlns:a16="http://schemas.microsoft.com/office/drawing/2014/main" val="3482593684"/>
                  </a:ext>
                </a:extLst>
              </a:tr>
              <a:tr h="370840">
                <a:tc>
                  <a:txBody>
                    <a:bodyPr/>
                    <a:lstStyle/>
                    <a:p>
                      <a:r>
                        <a:rPr lang="es-CL" dirty="0"/>
                        <a:t>Juego fútbol y soy delantero</a:t>
                      </a:r>
                    </a:p>
                  </a:txBody>
                  <a:tcPr/>
                </a:tc>
                <a:tc>
                  <a:txBody>
                    <a:bodyPr/>
                    <a:lstStyle/>
                    <a:p>
                      <a:endParaRPr lang="es-CL" dirty="0"/>
                    </a:p>
                  </a:txBody>
                  <a:tcPr/>
                </a:tc>
                <a:tc>
                  <a:txBody>
                    <a:bodyPr/>
                    <a:lstStyle/>
                    <a:p>
                      <a:endParaRPr lang="es-CL"/>
                    </a:p>
                  </a:txBody>
                  <a:tcPr/>
                </a:tc>
                <a:tc>
                  <a:txBody>
                    <a:bodyPr/>
                    <a:lstStyle/>
                    <a:p>
                      <a:endParaRPr lang="es-CL" dirty="0"/>
                    </a:p>
                  </a:txBody>
                  <a:tcPr/>
                </a:tc>
                <a:extLst>
                  <a:ext uri="{0D108BD9-81ED-4DB2-BD59-A6C34878D82A}">
                    <a16:rowId xmlns:a16="http://schemas.microsoft.com/office/drawing/2014/main" val="962417511"/>
                  </a:ext>
                </a:extLst>
              </a:tr>
              <a:tr h="370840">
                <a:tc>
                  <a:txBody>
                    <a:bodyPr/>
                    <a:lstStyle/>
                    <a:p>
                      <a:r>
                        <a:rPr lang="es-CL" dirty="0"/>
                        <a:t>20 es un número par y divisible en 5</a:t>
                      </a:r>
                    </a:p>
                  </a:txBody>
                  <a:tcPr/>
                </a:tc>
                <a:tc>
                  <a:txBody>
                    <a:bodyPr/>
                    <a:lstStyle/>
                    <a:p>
                      <a:endParaRPr lang="es-CL" dirty="0"/>
                    </a:p>
                  </a:txBody>
                  <a:tcPr/>
                </a:tc>
                <a:tc>
                  <a:txBody>
                    <a:bodyPr/>
                    <a:lstStyle/>
                    <a:p>
                      <a:endParaRPr lang="es-CL"/>
                    </a:p>
                  </a:txBody>
                  <a:tcPr/>
                </a:tc>
                <a:tc>
                  <a:txBody>
                    <a:bodyPr/>
                    <a:lstStyle/>
                    <a:p>
                      <a:endParaRPr lang="es-MX" dirty="0"/>
                    </a:p>
                    <a:p>
                      <a:endParaRPr lang="es-CL" dirty="0"/>
                    </a:p>
                  </a:txBody>
                  <a:tcPr/>
                </a:tc>
                <a:extLst>
                  <a:ext uri="{0D108BD9-81ED-4DB2-BD59-A6C34878D82A}">
                    <a16:rowId xmlns:a16="http://schemas.microsoft.com/office/drawing/2014/main" val="728341820"/>
                  </a:ext>
                </a:extLst>
              </a:tr>
              <a:tr h="370840">
                <a:tc>
                  <a:txBody>
                    <a:bodyPr/>
                    <a:lstStyle/>
                    <a:p>
                      <a:r>
                        <a:rPr lang="es-CL" dirty="0"/>
                        <a:t>Computador </a:t>
                      </a:r>
                      <a:r>
                        <a:rPr lang="es-CL" dirty="0" err="1"/>
                        <a:t>Gamer</a:t>
                      </a:r>
                      <a:endParaRPr lang="es-CL" dirty="0"/>
                    </a:p>
                  </a:txBody>
                  <a:tcPr/>
                </a:tc>
                <a:tc>
                  <a:txBody>
                    <a:bodyPr/>
                    <a:lstStyle/>
                    <a:p>
                      <a:endParaRPr lang="es-CL" dirty="0"/>
                    </a:p>
                  </a:txBody>
                  <a:tcPr/>
                </a:tc>
                <a:tc>
                  <a:txBody>
                    <a:bodyPr/>
                    <a:lstStyle/>
                    <a:p>
                      <a:endParaRPr lang="es-CL" dirty="0"/>
                    </a:p>
                  </a:txBody>
                  <a:tcPr/>
                </a:tc>
                <a:tc>
                  <a:txBody>
                    <a:bodyPr/>
                    <a:lstStyle/>
                    <a:p>
                      <a:endParaRPr lang="es-MX" dirty="0"/>
                    </a:p>
                  </a:txBody>
                  <a:tcPr/>
                </a:tc>
                <a:extLst>
                  <a:ext uri="{0D108BD9-81ED-4DB2-BD59-A6C34878D82A}">
                    <a16:rowId xmlns:a16="http://schemas.microsoft.com/office/drawing/2014/main" val="2856123700"/>
                  </a:ext>
                </a:extLst>
              </a:tr>
            </a:tbl>
          </a:graphicData>
        </a:graphic>
      </p:graphicFrame>
    </p:spTree>
    <p:extLst>
      <p:ext uri="{BB962C8B-B14F-4D97-AF65-F5344CB8AC3E}">
        <p14:creationId xmlns:p14="http://schemas.microsoft.com/office/powerpoint/2010/main" val="452009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a:t>
            </a:r>
          </a:p>
        </p:txBody>
      </p:sp>
      <p:sp>
        <p:nvSpPr>
          <p:cNvPr id="2" name="CuadroTexto 1">
            <a:extLst>
              <a:ext uri="{FF2B5EF4-FFF2-40B4-BE49-F238E27FC236}">
                <a16:creationId xmlns:a16="http://schemas.microsoft.com/office/drawing/2014/main" id="{A826BFC1-5B53-4C4D-AFD1-56B6737E8BCB}"/>
              </a:ext>
            </a:extLst>
          </p:cNvPr>
          <p:cNvSpPr txBox="1"/>
          <p:nvPr/>
        </p:nvSpPr>
        <p:spPr>
          <a:xfrm>
            <a:off x="101337" y="1100346"/>
            <a:ext cx="6944497" cy="3416320"/>
          </a:xfrm>
          <a:prstGeom prst="rect">
            <a:avLst/>
          </a:prstGeom>
          <a:noFill/>
        </p:spPr>
        <p:txBody>
          <a:bodyPr wrap="square" rtlCol="0">
            <a:spAutoFit/>
          </a:bodyPr>
          <a:lstStyle/>
          <a:p>
            <a:r>
              <a:rPr lang="es-CL" b="1" dirty="0"/>
              <a:t>Proposiciones Compuestas.</a:t>
            </a:r>
          </a:p>
          <a:p>
            <a:endParaRPr lang="es-CL" dirty="0"/>
          </a:p>
          <a:p>
            <a:pPr marL="285750" indent="-285750">
              <a:buFont typeface="Arial" panose="020B0604020202020204" pitchFamily="34" charset="0"/>
              <a:buChar char="•"/>
            </a:pPr>
            <a:r>
              <a:rPr lang="es-CL" b="1" dirty="0"/>
              <a:t>Operadores Lógicos: </a:t>
            </a:r>
            <a:r>
              <a:rPr lang="es-CL" dirty="0"/>
              <a:t>En programación un tipo de operadores fundamentales son los operadores lógicos o de comparación.</a:t>
            </a:r>
          </a:p>
          <a:p>
            <a:endParaRPr lang="es-CL" dirty="0"/>
          </a:p>
          <a:p>
            <a:pPr marL="742950" lvl="1" indent="-285750">
              <a:buFont typeface="Arial" panose="020B0604020202020204" pitchFamily="34" charset="0"/>
              <a:buChar char="•"/>
            </a:pPr>
            <a:r>
              <a:rPr lang="es-CL" dirty="0"/>
              <a:t>Su función principal es comparar dos variables y obtener una decisión verdadera o falsa.</a:t>
            </a:r>
          </a:p>
          <a:p>
            <a:endParaRPr lang="es-CL" dirty="0"/>
          </a:p>
          <a:p>
            <a:endParaRPr lang="es-CL" dirty="0"/>
          </a:p>
          <a:p>
            <a:endParaRPr lang="es-CL" dirty="0"/>
          </a:p>
          <a:p>
            <a:endParaRPr lang="es-CL" dirty="0"/>
          </a:p>
          <a:p>
            <a:endParaRPr lang="es-CL" dirty="0"/>
          </a:p>
        </p:txBody>
      </p:sp>
      <p:graphicFrame>
        <p:nvGraphicFramePr>
          <p:cNvPr id="8" name="Tabla 7">
            <a:extLst>
              <a:ext uri="{FF2B5EF4-FFF2-40B4-BE49-F238E27FC236}">
                <a16:creationId xmlns:a16="http://schemas.microsoft.com/office/drawing/2014/main" id="{88A30279-B431-465D-B4C7-0EC7D402F4F9}"/>
              </a:ext>
            </a:extLst>
          </p:cNvPr>
          <p:cNvGraphicFramePr>
            <a:graphicFrameLocks noGrp="1"/>
          </p:cNvGraphicFramePr>
          <p:nvPr>
            <p:extLst>
              <p:ext uri="{D42A27DB-BD31-4B8C-83A1-F6EECF244321}">
                <p14:modId xmlns:p14="http://schemas.microsoft.com/office/powerpoint/2010/main" val="1750269395"/>
              </p:ext>
            </p:extLst>
          </p:nvPr>
        </p:nvGraphicFramePr>
        <p:xfrm>
          <a:off x="4940489" y="3614464"/>
          <a:ext cx="3722589" cy="2834640"/>
        </p:xfrm>
        <a:graphic>
          <a:graphicData uri="http://schemas.openxmlformats.org/drawingml/2006/table">
            <a:tbl>
              <a:tblPr firstRow="1" bandRow="1">
                <a:tableStyleId>{FABFCF23-3B69-468F-B69F-88F6DE6A72F2}</a:tableStyleId>
              </a:tblPr>
              <a:tblGrid>
                <a:gridCol w="1240863">
                  <a:extLst>
                    <a:ext uri="{9D8B030D-6E8A-4147-A177-3AD203B41FA5}">
                      <a16:colId xmlns:a16="http://schemas.microsoft.com/office/drawing/2014/main" val="918161567"/>
                    </a:ext>
                  </a:extLst>
                </a:gridCol>
                <a:gridCol w="1379105">
                  <a:extLst>
                    <a:ext uri="{9D8B030D-6E8A-4147-A177-3AD203B41FA5}">
                      <a16:colId xmlns:a16="http://schemas.microsoft.com/office/drawing/2014/main" val="3515666179"/>
                    </a:ext>
                  </a:extLst>
                </a:gridCol>
                <a:gridCol w="1102621">
                  <a:extLst>
                    <a:ext uri="{9D8B030D-6E8A-4147-A177-3AD203B41FA5}">
                      <a16:colId xmlns:a16="http://schemas.microsoft.com/office/drawing/2014/main" val="3378276122"/>
                    </a:ext>
                  </a:extLst>
                </a:gridCol>
              </a:tblGrid>
              <a:tr h="255828">
                <a:tc>
                  <a:txBody>
                    <a:bodyPr/>
                    <a:lstStyle/>
                    <a:p>
                      <a:r>
                        <a:rPr lang="es-CL" dirty="0"/>
                        <a:t>Conectivo lógico</a:t>
                      </a:r>
                    </a:p>
                  </a:txBody>
                  <a:tcPr/>
                </a:tc>
                <a:tc>
                  <a:txBody>
                    <a:bodyPr/>
                    <a:lstStyle/>
                    <a:p>
                      <a:r>
                        <a:rPr lang="es-CL" dirty="0"/>
                        <a:t>Significado (Nombre)</a:t>
                      </a:r>
                    </a:p>
                  </a:txBody>
                  <a:tcPr/>
                </a:tc>
                <a:tc>
                  <a:txBody>
                    <a:bodyPr/>
                    <a:lstStyle/>
                    <a:p>
                      <a:r>
                        <a:rPr lang="es-CL" dirty="0"/>
                        <a:t>Símbolo</a:t>
                      </a:r>
                    </a:p>
                  </a:txBody>
                  <a:tcPr/>
                </a:tc>
                <a:extLst>
                  <a:ext uri="{0D108BD9-81ED-4DB2-BD59-A6C34878D82A}">
                    <a16:rowId xmlns:a16="http://schemas.microsoft.com/office/drawing/2014/main" val="692565701"/>
                  </a:ext>
                </a:extLst>
              </a:tr>
              <a:tr h="441567">
                <a:tc>
                  <a:txBody>
                    <a:bodyPr/>
                    <a:lstStyle/>
                    <a:p>
                      <a:r>
                        <a:rPr lang="es-CL" dirty="0"/>
                        <a:t>OR</a:t>
                      </a:r>
                    </a:p>
                  </a:txBody>
                  <a:tcPr/>
                </a:tc>
                <a:tc>
                  <a:txBody>
                    <a:bodyPr/>
                    <a:lstStyle/>
                    <a:p>
                      <a:r>
                        <a:rPr lang="es-CL" dirty="0"/>
                        <a:t>Suma Lógica Disyunción</a:t>
                      </a:r>
                    </a:p>
                  </a:txBody>
                  <a:tcPr/>
                </a:tc>
                <a:tc>
                  <a:txBody>
                    <a:bodyPr/>
                    <a:lstStyle/>
                    <a:p>
                      <a:pPr algn="l"/>
                      <a:r>
                        <a:rPr lang="es-CL" dirty="0"/>
                        <a:t>ⱽ / O / </a:t>
                      </a:r>
                      <a:r>
                        <a:rPr lang="az-Cyrl-AZ" dirty="0"/>
                        <a:t>ӏӏ</a:t>
                      </a:r>
                      <a:endParaRPr lang="es-CL" dirty="0"/>
                    </a:p>
                  </a:txBody>
                  <a:tcPr/>
                </a:tc>
                <a:extLst>
                  <a:ext uri="{0D108BD9-81ED-4DB2-BD59-A6C34878D82A}">
                    <a16:rowId xmlns:a16="http://schemas.microsoft.com/office/drawing/2014/main" val="2381385576"/>
                  </a:ext>
                </a:extLst>
              </a:tr>
              <a:tr h="441567">
                <a:tc>
                  <a:txBody>
                    <a:bodyPr/>
                    <a:lstStyle/>
                    <a:p>
                      <a:r>
                        <a:rPr lang="es-CL" dirty="0"/>
                        <a:t>AND</a:t>
                      </a:r>
                    </a:p>
                  </a:txBody>
                  <a:tcPr/>
                </a:tc>
                <a:tc>
                  <a:txBody>
                    <a:bodyPr/>
                    <a:lstStyle/>
                    <a:p>
                      <a:r>
                        <a:rPr lang="es-CL" dirty="0"/>
                        <a:t>Producto Lógico Conjunción</a:t>
                      </a:r>
                    </a:p>
                  </a:txBody>
                  <a:tcPr/>
                </a:tc>
                <a:tc>
                  <a:txBody>
                    <a:bodyPr/>
                    <a:lstStyle/>
                    <a:p>
                      <a:r>
                        <a:rPr lang="es-CL" dirty="0"/>
                        <a:t>^ / Y / &amp;</a:t>
                      </a:r>
                    </a:p>
                  </a:txBody>
                  <a:tcPr/>
                </a:tc>
                <a:extLst>
                  <a:ext uri="{0D108BD9-81ED-4DB2-BD59-A6C34878D82A}">
                    <a16:rowId xmlns:a16="http://schemas.microsoft.com/office/drawing/2014/main" val="1140260839"/>
                  </a:ext>
                </a:extLst>
              </a:tr>
              <a:tr h="255828">
                <a:tc>
                  <a:txBody>
                    <a:bodyPr/>
                    <a:lstStyle/>
                    <a:p>
                      <a:r>
                        <a:rPr lang="es-CL" dirty="0"/>
                        <a:t>NOT</a:t>
                      </a:r>
                    </a:p>
                  </a:txBody>
                  <a:tcPr/>
                </a:tc>
                <a:tc>
                  <a:txBody>
                    <a:bodyPr/>
                    <a:lstStyle/>
                    <a:p>
                      <a:r>
                        <a:rPr lang="es-CL" dirty="0"/>
                        <a:t>Negación</a:t>
                      </a:r>
                    </a:p>
                  </a:txBody>
                  <a:tcPr/>
                </a:tc>
                <a:tc>
                  <a:txBody>
                    <a:bodyPr/>
                    <a:lstStyle/>
                    <a:p>
                      <a:r>
                        <a:rPr lang="es-CL" dirty="0"/>
                        <a:t>- / NOT / ~</a:t>
                      </a:r>
                    </a:p>
                  </a:txBody>
                  <a:tcPr/>
                </a:tc>
                <a:extLst>
                  <a:ext uri="{0D108BD9-81ED-4DB2-BD59-A6C34878D82A}">
                    <a16:rowId xmlns:a16="http://schemas.microsoft.com/office/drawing/2014/main" val="1933461684"/>
                  </a:ext>
                </a:extLst>
              </a:tr>
            </a:tbl>
          </a:graphicData>
        </a:graphic>
      </p:graphicFrame>
      <p:pic>
        <p:nvPicPr>
          <p:cNvPr id="1026" name="Picture 2" descr="MATEMÁTICAS: DIA 3: OPERADORES LÓGICOS(12/11/13)">
            <a:extLst>
              <a:ext uri="{FF2B5EF4-FFF2-40B4-BE49-F238E27FC236}">
                <a16:creationId xmlns:a16="http://schemas.microsoft.com/office/drawing/2014/main" id="{C5D3F0DD-91B8-414E-AFBB-166EDCE17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6" y="3816882"/>
            <a:ext cx="4146699" cy="2430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Operadores Lógicos">
            <a:extLst>
              <a:ext uri="{FF2B5EF4-FFF2-40B4-BE49-F238E27FC236}">
                <a16:creationId xmlns:a16="http://schemas.microsoft.com/office/drawing/2014/main" id="{B4849B1F-621E-4FC4-AFAC-6AAAE4568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074" y="1850988"/>
            <a:ext cx="242887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89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(24-6 </a:t>
            </a:r>
            <a:r>
              <a:rPr lang="es-CL" b="1" dirty="0" err="1">
                <a:latin typeface="Segoe UI" panose="020B0502040204020203" pitchFamily="34" charset="0"/>
                <a:cs typeface="Segoe UI" panose="020B0502040204020203" pitchFamily="34" charset="0"/>
              </a:rPr>
              <a:t>hrs</a:t>
            </a:r>
            <a:r>
              <a:rPr lang="es-CL" b="1" dirty="0">
                <a:latin typeface="Segoe UI" panose="020B0502040204020203" pitchFamily="34" charset="0"/>
                <a:cs typeface="Segoe UI" panose="020B0502040204020203" pitchFamily="34" charset="0"/>
              </a:rPr>
              <a:t>)</a:t>
            </a:r>
          </a:p>
        </p:txBody>
      </p:sp>
      <p:sp>
        <p:nvSpPr>
          <p:cNvPr id="7" name="CuadroTexto 6">
            <a:extLst>
              <a:ext uri="{FF2B5EF4-FFF2-40B4-BE49-F238E27FC236}">
                <a16:creationId xmlns:a16="http://schemas.microsoft.com/office/drawing/2014/main" id="{58F05113-5448-4999-83AD-A35FB6FD9105}"/>
              </a:ext>
            </a:extLst>
          </p:cNvPr>
          <p:cNvSpPr txBox="1"/>
          <p:nvPr/>
        </p:nvSpPr>
        <p:spPr>
          <a:xfrm>
            <a:off x="758282" y="1220874"/>
            <a:ext cx="7014117" cy="3139321"/>
          </a:xfrm>
          <a:prstGeom prst="rect">
            <a:avLst/>
          </a:prstGeom>
          <a:noFill/>
        </p:spPr>
        <p:txBody>
          <a:bodyPr wrap="square" rtlCol="0">
            <a:spAutoFit/>
          </a:bodyPr>
          <a:lstStyle/>
          <a:p>
            <a:pPr marL="285750" indent="-285750" algn="just">
              <a:buFont typeface="Arial" panose="020B0604020202020204" pitchFamily="34" charset="0"/>
              <a:buChar char="•"/>
            </a:pPr>
            <a:r>
              <a:rPr lang="es-CL" b="1" dirty="0"/>
              <a:t>OR u O: </a:t>
            </a:r>
            <a:r>
              <a:rPr lang="es-CL" dirty="0"/>
              <a:t>es un operador binario, afecta a dos operadores. La expresión que forma es verdadera cuando al menos uno de sus operandos es verdadero. </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Ejemplo: p ⱽ q =  “el número 7 es impar o es  un número primo”</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b="1" dirty="0"/>
              <a:t>AND o Y</a:t>
            </a:r>
            <a:r>
              <a:rPr lang="es-CL" dirty="0"/>
              <a:t>: también es un operador binario. La expresión formada es cierta cuando ambos operadores son ciertos al mismo tiempo.</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Ejemplo: p ^ q  = “el número 7 es impar y un número positivo”</a:t>
            </a:r>
          </a:p>
          <a:p>
            <a:pPr marL="285750" indent="-285750" algn="just">
              <a:buFont typeface="Arial" panose="020B0604020202020204" pitchFamily="34" charset="0"/>
              <a:buChar char="•"/>
            </a:pPr>
            <a:endParaRPr lang="es-CL" dirty="0"/>
          </a:p>
        </p:txBody>
      </p:sp>
      <p:pic>
        <p:nvPicPr>
          <p:cNvPr id="3074" name="Picture 2" descr="Operadores Booleanos">
            <a:extLst>
              <a:ext uri="{FF2B5EF4-FFF2-40B4-BE49-F238E27FC236}">
                <a16:creationId xmlns:a16="http://schemas.microsoft.com/office/drawing/2014/main" id="{6956CE54-3D71-4BE2-AC0E-102AFAC3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852" y="4352925"/>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454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(24-6 </a:t>
            </a:r>
            <a:r>
              <a:rPr lang="es-CL" b="1" dirty="0" err="1">
                <a:latin typeface="Segoe UI" panose="020B0502040204020203" pitchFamily="34" charset="0"/>
                <a:cs typeface="Segoe UI" panose="020B0502040204020203" pitchFamily="34" charset="0"/>
              </a:rPr>
              <a:t>hrs</a:t>
            </a:r>
            <a:r>
              <a:rPr lang="es-CL" b="1" dirty="0">
                <a:latin typeface="Segoe UI" panose="020B0502040204020203" pitchFamily="34" charset="0"/>
                <a:cs typeface="Segoe UI" panose="020B0502040204020203" pitchFamily="34" charset="0"/>
              </a:rPr>
              <a:t>)</a:t>
            </a:r>
          </a:p>
        </p:txBody>
      </p:sp>
      <p:sp>
        <p:nvSpPr>
          <p:cNvPr id="7" name="CuadroTexto 6">
            <a:extLst>
              <a:ext uri="{FF2B5EF4-FFF2-40B4-BE49-F238E27FC236}">
                <a16:creationId xmlns:a16="http://schemas.microsoft.com/office/drawing/2014/main" id="{D8F4B0A7-A7B4-47CD-9C2D-CA3BC2032B6C}"/>
              </a:ext>
            </a:extLst>
          </p:cNvPr>
          <p:cNvSpPr txBox="1"/>
          <p:nvPr/>
        </p:nvSpPr>
        <p:spPr>
          <a:xfrm>
            <a:off x="307821" y="2006074"/>
            <a:ext cx="8172830" cy="2308324"/>
          </a:xfrm>
          <a:prstGeom prst="rect">
            <a:avLst/>
          </a:prstGeom>
          <a:noFill/>
        </p:spPr>
        <p:txBody>
          <a:bodyPr wrap="square">
            <a:spAutoFit/>
          </a:bodyPr>
          <a:lstStyle/>
          <a:p>
            <a:pPr marL="285750" indent="-285750" algn="just">
              <a:buFont typeface="Arial" panose="020B0604020202020204" pitchFamily="34" charset="0"/>
              <a:buChar char="•"/>
            </a:pPr>
            <a:r>
              <a:rPr lang="es-CL" b="1" dirty="0"/>
              <a:t>NOT o NO: </a:t>
            </a:r>
            <a:r>
              <a:rPr lang="es-CL" dirty="0"/>
              <a:t>es un operador unario, afecta a un solo operando. Cambia el estado lógico de la expresión; si es verdad la transforma en falso y al revés. </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El orden de prioridad de estos operadores es: </a:t>
            </a:r>
            <a:r>
              <a:rPr lang="es-CL" b="1" dirty="0"/>
              <a:t>NOT, AND y OR</a:t>
            </a:r>
            <a:r>
              <a:rPr lang="es-CL" dirty="0"/>
              <a:t>. </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b="1" dirty="0"/>
              <a:t>Operadores Lógicos y las proposiciones: </a:t>
            </a:r>
            <a:r>
              <a:rPr lang="es-CL" dirty="0"/>
              <a:t>Los operadores lógicos, permiten resolver proposiciones, llamaremos proposiciones a toda expresión que tenga un sentido y de la cual se puede decir que es verdadera o falsa. </a:t>
            </a:r>
          </a:p>
        </p:txBody>
      </p:sp>
      <p:pic>
        <p:nvPicPr>
          <p:cNvPr id="2050" name="Picture 2" descr="Operadores lógicos en VBA • Excel Total">
            <a:extLst>
              <a:ext uri="{FF2B5EF4-FFF2-40B4-BE49-F238E27FC236}">
                <a16:creationId xmlns:a16="http://schemas.microsoft.com/office/drawing/2014/main" id="{6E42D900-7FF0-4BE8-85F0-F9F4B89AD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09" y="4446996"/>
            <a:ext cx="8402582" cy="187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06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714" y="-1643715"/>
            <a:ext cx="5856341" cy="9143771"/>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22316" y="649035"/>
            <a:ext cx="1899138" cy="9143771"/>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9797" y="486388"/>
            <a:ext cx="1904176" cy="9143771"/>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Imagen 2">
            <a:extLst>
              <a:ext uri="{FF2B5EF4-FFF2-40B4-BE49-F238E27FC236}">
                <a16:creationId xmlns:a16="http://schemas.microsoft.com/office/drawing/2014/main" id="{F099E6AD-6846-4479-90D8-21E655A18025}"/>
              </a:ext>
            </a:extLst>
          </p:cNvPr>
          <p:cNvPicPr>
            <a:picLocks noChangeAspect="1"/>
          </p:cNvPicPr>
          <p:nvPr/>
        </p:nvPicPr>
        <p:blipFill>
          <a:blip r:embed="rId2"/>
          <a:stretch>
            <a:fillRect/>
          </a:stretch>
        </p:blipFill>
        <p:spPr>
          <a:xfrm>
            <a:off x="2072752" y="3672103"/>
            <a:ext cx="5981131" cy="2392452"/>
          </a:xfrm>
          <a:prstGeom prst="rect">
            <a:avLst/>
          </a:prstGeom>
        </p:spPr>
      </p:pic>
      <p:pic>
        <p:nvPicPr>
          <p:cNvPr id="5" name="Imagen 4">
            <a:extLst>
              <a:ext uri="{FF2B5EF4-FFF2-40B4-BE49-F238E27FC236}">
                <a16:creationId xmlns:a16="http://schemas.microsoft.com/office/drawing/2014/main" id="{6F931C9E-5C8B-4DA9-9B77-E9AB126D762C}"/>
              </a:ext>
            </a:extLst>
          </p:cNvPr>
          <p:cNvPicPr>
            <a:picLocks noChangeAspect="1"/>
          </p:cNvPicPr>
          <p:nvPr/>
        </p:nvPicPr>
        <p:blipFill>
          <a:blip r:embed="rId3"/>
          <a:stretch>
            <a:fillRect/>
          </a:stretch>
        </p:blipFill>
        <p:spPr>
          <a:xfrm>
            <a:off x="516907" y="565889"/>
            <a:ext cx="5576621" cy="2185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Elipse 5">
            <a:extLst>
              <a:ext uri="{FF2B5EF4-FFF2-40B4-BE49-F238E27FC236}">
                <a16:creationId xmlns:a16="http://schemas.microsoft.com/office/drawing/2014/main" id="{D640FC73-18F1-442D-A6D3-7BCEA0C5449D}"/>
              </a:ext>
            </a:extLst>
          </p:cNvPr>
          <p:cNvSpPr/>
          <p:nvPr/>
        </p:nvSpPr>
        <p:spPr>
          <a:xfrm>
            <a:off x="846161" y="847638"/>
            <a:ext cx="846161" cy="36701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0048C7BD-8ADA-4A34-BC59-E97C423274D1}"/>
              </a:ext>
            </a:extLst>
          </p:cNvPr>
          <p:cNvSpPr/>
          <p:nvPr/>
        </p:nvSpPr>
        <p:spPr>
          <a:xfrm>
            <a:off x="2072752" y="4122108"/>
            <a:ext cx="1543905" cy="36701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1680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714" y="-1643715"/>
            <a:ext cx="5856341" cy="9143771"/>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22316" y="649035"/>
            <a:ext cx="1899138" cy="9143771"/>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9797" y="486388"/>
            <a:ext cx="1904176" cy="9143771"/>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Imagen 2">
            <a:extLst>
              <a:ext uri="{FF2B5EF4-FFF2-40B4-BE49-F238E27FC236}">
                <a16:creationId xmlns:a16="http://schemas.microsoft.com/office/drawing/2014/main" id="{98FF4399-7E4F-44E8-87B0-79E091C319FE}"/>
              </a:ext>
            </a:extLst>
          </p:cNvPr>
          <p:cNvPicPr>
            <a:picLocks noChangeAspect="1"/>
          </p:cNvPicPr>
          <p:nvPr/>
        </p:nvPicPr>
        <p:blipFill>
          <a:blip r:embed="rId2"/>
          <a:stretch>
            <a:fillRect/>
          </a:stretch>
        </p:blipFill>
        <p:spPr>
          <a:xfrm>
            <a:off x="483536" y="1354811"/>
            <a:ext cx="8530567" cy="2281926"/>
          </a:xfrm>
          <a:prstGeom prst="rect">
            <a:avLst/>
          </a:prstGeom>
        </p:spPr>
      </p:pic>
      <p:sp>
        <p:nvSpPr>
          <p:cNvPr id="9" name="CuadroTexto 8">
            <a:extLst>
              <a:ext uri="{FF2B5EF4-FFF2-40B4-BE49-F238E27FC236}">
                <a16:creationId xmlns:a16="http://schemas.microsoft.com/office/drawing/2014/main" id="{003B77DD-C216-4B97-9768-A8607E61BCBA}"/>
              </a:ext>
            </a:extLst>
          </p:cNvPr>
          <p:cNvSpPr txBox="1"/>
          <p:nvPr/>
        </p:nvSpPr>
        <p:spPr>
          <a:xfrm>
            <a:off x="2144958" y="727571"/>
            <a:ext cx="4572000" cy="461665"/>
          </a:xfrm>
          <a:prstGeom prst="rect">
            <a:avLst/>
          </a:prstGeom>
          <a:noFill/>
        </p:spPr>
        <p:txBody>
          <a:bodyPr wrap="square">
            <a:spAutoFit/>
          </a:bodyPr>
          <a:lstStyle/>
          <a:p>
            <a:pPr algn="ctr"/>
            <a:r>
              <a:rPr lang="es-MX" sz="2400" b="1" i="0" dirty="0">
                <a:solidFill>
                  <a:srgbClr val="000000"/>
                </a:solidFill>
                <a:effectLst/>
                <a:latin typeface="Montserrat" panose="00000500000000000000" pitchFamily="2" charset="0"/>
              </a:rPr>
              <a:t>Proposiciones</a:t>
            </a:r>
            <a:r>
              <a:rPr lang="es-MX" sz="2400" b="1" dirty="0">
                <a:solidFill>
                  <a:srgbClr val="000000"/>
                </a:solidFill>
                <a:latin typeface="Montserrat" panose="00000500000000000000" pitchFamily="2" charset="0"/>
              </a:rPr>
              <a:t> Simples</a:t>
            </a:r>
            <a:endParaRPr lang="es-CL" dirty="0"/>
          </a:p>
        </p:txBody>
      </p:sp>
      <p:sp>
        <p:nvSpPr>
          <p:cNvPr id="5" name="Rectángulo 4">
            <a:extLst>
              <a:ext uri="{FF2B5EF4-FFF2-40B4-BE49-F238E27FC236}">
                <a16:creationId xmlns:a16="http://schemas.microsoft.com/office/drawing/2014/main" id="{37B0DA91-1A78-41AB-B2AE-EE3F72640BFB}"/>
              </a:ext>
            </a:extLst>
          </p:cNvPr>
          <p:cNvSpPr/>
          <p:nvPr/>
        </p:nvSpPr>
        <p:spPr>
          <a:xfrm>
            <a:off x="1199296" y="4583832"/>
            <a:ext cx="74732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dirty="0">
                <a:ln/>
                <a:solidFill>
                  <a:schemeClr val="accent3"/>
                </a:solidFill>
              </a:rPr>
              <a:t>q</a:t>
            </a:r>
            <a:r>
              <a:rPr lang="es-ES" sz="5400" b="1" cap="none" spc="0" dirty="0">
                <a:ln/>
                <a:solidFill>
                  <a:schemeClr val="accent3"/>
                </a:solidFill>
                <a:effectLst/>
              </a:rPr>
              <a:t>:</a:t>
            </a:r>
          </a:p>
        </p:txBody>
      </p:sp>
      <p:sp>
        <p:nvSpPr>
          <p:cNvPr id="6" name="Rectángulo 5">
            <a:extLst>
              <a:ext uri="{FF2B5EF4-FFF2-40B4-BE49-F238E27FC236}">
                <a16:creationId xmlns:a16="http://schemas.microsoft.com/office/drawing/2014/main" id="{3AEB60F0-8CB7-42DE-98E5-2528055E2E8B}"/>
              </a:ext>
            </a:extLst>
          </p:cNvPr>
          <p:cNvSpPr/>
          <p:nvPr/>
        </p:nvSpPr>
        <p:spPr>
          <a:xfrm>
            <a:off x="852087" y="3875946"/>
            <a:ext cx="8451609" cy="707886"/>
          </a:xfrm>
          <a:prstGeom prst="rect">
            <a:avLst/>
          </a:prstGeom>
          <a:noFill/>
        </p:spPr>
        <p:txBody>
          <a:bodyPr wrap="square" lIns="91440" tIns="45720" rIns="91440" bIns="45720">
            <a:spAutoFit/>
          </a:bodyPr>
          <a:lstStyle/>
          <a:p>
            <a:pPr algn="ctr"/>
            <a:r>
              <a:rPr lang="es-ES" sz="4000" b="0" cap="none" spc="0" dirty="0">
                <a:ln w="0"/>
                <a:solidFill>
                  <a:schemeClr val="tx1"/>
                </a:solidFill>
                <a:effectLst>
                  <a:outerShdw blurRad="38100" dist="19050" dir="2700000" algn="tl" rotWithShape="0">
                    <a:schemeClr val="dk1">
                      <a:alpha val="40000"/>
                    </a:schemeClr>
                  </a:outerShdw>
                </a:effectLst>
              </a:rPr>
              <a:t>Santiago es la capital de Chile</a:t>
            </a:r>
          </a:p>
        </p:txBody>
      </p:sp>
      <p:sp>
        <p:nvSpPr>
          <p:cNvPr id="15" name="Rectángulo 14">
            <a:extLst>
              <a:ext uri="{FF2B5EF4-FFF2-40B4-BE49-F238E27FC236}">
                <a16:creationId xmlns:a16="http://schemas.microsoft.com/office/drawing/2014/main" id="{F73CC88D-2755-4C47-8454-E15E450E36FA}"/>
              </a:ext>
            </a:extLst>
          </p:cNvPr>
          <p:cNvSpPr/>
          <p:nvPr/>
        </p:nvSpPr>
        <p:spPr>
          <a:xfrm>
            <a:off x="1199296" y="3744038"/>
            <a:ext cx="74732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a:ln/>
                <a:solidFill>
                  <a:schemeClr val="accent3"/>
                </a:solidFill>
                <a:effectLst/>
              </a:rPr>
              <a:t>P:</a:t>
            </a:r>
          </a:p>
        </p:txBody>
      </p:sp>
      <p:sp>
        <p:nvSpPr>
          <p:cNvPr id="16" name="Rectángulo 15">
            <a:extLst>
              <a:ext uri="{FF2B5EF4-FFF2-40B4-BE49-F238E27FC236}">
                <a16:creationId xmlns:a16="http://schemas.microsoft.com/office/drawing/2014/main" id="{61F23D7A-3A0B-4F68-B48A-172A5E99BF03}"/>
              </a:ext>
            </a:extLst>
          </p:cNvPr>
          <p:cNvSpPr/>
          <p:nvPr/>
        </p:nvSpPr>
        <p:spPr>
          <a:xfrm>
            <a:off x="961269" y="4804407"/>
            <a:ext cx="8451609" cy="523220"/>
          </a:xfrm>
          <a:prstGeom prst="rect">
            <a:avLst/>
          </a:prstGeom>
          <a:noFill/>
        </p:spPr>
        <p:txBody>
          <a:bodyPr wrap="square" lIns="91440" tIns="45720" rIns="91440" bIns="45720">
            <a:spAutoFit/>
          </a:bodyPr>
          <a:lstStyle/>
          <a:p>
            <a:pPr algn="ctr"/>
            <a:r>
              <a:rPr lang="es-ES" sz="2800" b="0" cap="none" spc="0" dirty="0">
                <a:ln w="0"/>
                <a:solidFill>
                  <a:schemeClr val="tx1"/>
                </a:solidFill>
                <a:effectLst>
                  <a:outerShdw blurRad="38100" dist="19050" dir="2700000" algn="tl" rotWithShape="0">
                    <a:schemeClr val="dk1">
                      <a:alpha val="40000"/>
                    </a:schemeClr>
                  </a:outerShdw>
                </a:effectLst>
              </a:rPr>
              <a:t>Marcelo </a:t>
            </a:r>
            <a:r>
              <a:rPr lang="es-ES" sz="2800" b="0" cap="none" spc="0" dirty="0" err="1">
                <a:ln w="0"/>
                <a:solidFill>
                  <a:schemeClr val="tx1"/>
                </a:solidFill>
                <a:effectLst>
                  <a:outerShdw blurRad="38100" dist="19050" dir="2700000" algn="tl" rotWithShape="0">
                    <a:schemeClr val="dk1">
                      <a:alpha val="40000"/>
                    </a:schemeClr>
                  </a:outerShdw>
                </a:effectLst>
              </a:rPr>
              <a:t>Rios</a:t>
            </a:r>
            <a:r>
              <a:rPr lang="es-ES" sz="2800" b="0" cap="none" spc="0" dirty="0">
                <a:ln w="0"/>
                <a:solidFill>
                  <a:schemeClr val="tx1"/>
                </a:solidFill>
                <a:effectLst>
                  <a:outerShdw blurRad="38100" dist="19050" dir="2700000" algn="tl" rotWithShape="0">
                    <a:schemeClr val="dk1">
                      <a:alpha val="40000"/>
                    </a:schemeClr>
                  </a:outerShdw>
                </a:effectLst>
              </a:rPr>
              <a:t> es el mejor tenista del chile   </a:t>
            </a:r>
          </a:p>
        </p:txBody>
      </p:sp>
      <p:sp>
        <p:nvSpPr>
          <p:cNvPr id="17" name="Rectángulo 16">
            <a:extLst>
              <a:ext uri="{FF2B5EF4-FFF2-40B4-BE49-F238E27FC236}">
                <a16:creationId xmlns:a16="http://schemas.microsoft.com/office/drawing/2014/main" id="{16A6D4F1-464A-466F-BE46-A8F733B3A12E}"/>
              </a:ext>
            </a:extLst>
          </p:cNvPr>
          <p:cNvSpPr/>
          <p:nvPr/>
        </p:nvSpPr>
        <p:spPr>
          <a:xfrm>
            <a:off x="1261813" y="5390553"/>
            <a:ext cx="62228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a:ln/>
                <a:solidFill>
                  <a:schemeClr val="accent3"/>
                </a:solidFill>
                <a:effectLst/>
              </a:rPr>
              <a:t>r:</a:t>
            </a:r>
          </a:p>
        </p:txBody>
      </p:sp>
      <p:sp>
        <p:nvSpPr>
          <p:cNvPr id="18" name="Rectángulo 17">
            <a:extLst>
              <a:ext uri="{FF2B5EF4-FFF2-40B4-BE49-F238E27FC236}">
                <a16:creationId xmlns:a16="http://schemas.microsoft.com/office/drawing/2014/main" id="{DFBD4562-EC2A-4EFF-9443-460A668CDB0A}"/>
              </a:ext>
            </a:extLst>
          </p:cNvPr>
          <p:cNvSpPr/>
          <p:nvPr/>
        </p:nvSpPr>
        <p:spPr>
          <a:xfrm>
            <a:off x="2124589" y="5652308"/>
            <a:ext cx="5248462" cy="584775"/>
          </a:xfrm>
          <a:prstGeom prst="rect">
            <a:avLst/>
          </a:prstGeom>
          <a:noFill/>
        </p:spPr>
        <p:txBody>
          <a:bodyPr wrap="square" lIns="91440" tIns="45720" rIns="91440" bIns="45720">
            <a:spAutoFit/>
          </a:bodyPr>
          <a:lstStyle/>
          <a:p>
            <a:r>
              <a:rPr lang="es-ES" sz="3200" b="0" cap="none" spc="0" dirty="0">
                <a:ln w="0"/>
                <a:solidFill>
                  <a:schemeClr val="tx1"/>
                </a:solidFill>
                <a:effectLst>
                  <a:outerShdw blurRad="38100" dist="19050" dir="2700000" algn="tl" rotWithShape="0">
                    <a:schemeClr val="dk1">
                      <a:alpha val="40000"/>
                    </a:schemeClr>
                  </a:outerShdw>
                </a:effectLst>
              </a:rPr>
              <a:t>2 + 2 = 4</a:t>
            </a:r>
          </a:p>
        </p:txBody>
      </p:sp>
    </p:spTree>
    <p:extLst>
      <p:ext uri="{BB962C8B-B14F-4D97-AF65-F5344CB8AC3E}">
        <p14:creationId xmlns:p14="http://schemas.microsoft.com/office/powerpoint/2010/main" val="3040877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5242287C-1A7E-4F86-B383-63ADC9432A70}"/>
              </a:ext>
            </a:extLst>
          </p:cNvPr>
          <p:cNvPicPr>
            <a:picLocks noChangeAspect="1"/>
          </p:cNvPicPr>
          <p:nvPr/>
        </p:nvPicPr>
        <p:blipFill>
          <a:blip r:embed="rId2"/>
          <a:stretch>
            <a:fillRect/>
          </a:stretch>
        </p:blipFill>
        <p:spPr>
          <a:xfrm>
            <a:off x="482600" y="699325"/>
            <a:ext cx="8178799" cy="54593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774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FD4796-06EE-48F8-8B9C-C67FEB16436F}"/>
              </a:ext>
            </a:extLst>
          </p:cNvPr>
          <p:cNvPicPr>
            <a:picLocks noChangeAspect="1"/>
          </p:cNvPicPr>
          <p:nvPr/>
        </p:nvPicPr>
        <p:blipFill>
          <a:blip r:embed="rId2"/>
          <a:stretch>
            <a:fillRect/>
          </a:stretch>
        </p:blipFill>
        <p:spPr>
          <a:xfrm>
            <a:off x="832513" y="1064939"/>
            <a:ext cx="7533564" cy="913986"/>
          </a:xfrm>
          <a:prstGeom prst="rect">
            <a:avLst/>
          </a:prstGeom>
        </p:spPr>
      </p:pic>
      <p:sp>
        <p:nvSpPr>
          <p:cNvPr id="5" name="CuadroTexto 4">
            <a:extLst>
              <a:ext uri="{FF2B5EF4-FFF2-40B4-BE49-F238E27FC236}">
                <a16:creationId xmlns:a16="http://schemas.microsoft.com/office/drawing/2014/main" id="{999447EB-EA32-4BF6-ACE0-2B04729AF653}"/>
              </a:ext>
            </a:extLst>
          </p:cNvPr>
          <p:cNvSpPr txBox="1"/>
          <p:nvPr/>
        </p:nvSpPr>
        <p:spPr>
          <a:xfrm>
            <a:off x="2859205" y="518194"/>
            <a:ext cx="4073857" cy="400110"/>
          </a:xfrm>
          <a:prstGeom prst="rect">
            <a:avLst/>
          </a:prstGeom>
          <a:noFill/>
        </p:spPr>
        <p:txBody>
          <a:bodyPr wrap="square">
            <a:spAutoFit/>
          </a:bodyPr>
          <a:lstStyle/>
          <a:p>
            <a:pPr algn="l"/>
            <a:r>
              <a:rPr lang="es-CL" sz="2000" b="1" i="0" dirty="0">
                <a:effectLst/>
                <a:latin typeface="Roboto" panose="02000000000000000000" pitchFamily="2" charset="0"/>
              </a:rPr>
              <a:t>LÓGICA PROPOSICIONAL</a:t>
            </a:r>
          </a:p>
        </p:txBody>
      </p:sp>
      <p:sp>
        <p:nvSpPr>
          <p:cNvPr id="6" name="Rectángulo: esquinas redondeadas 5">
            <a:extLst>
              <a:ext uri="{FF2B5EF4-FFF2-40B4-BE49-F238E27FC236}">
                <a16:creationId xmlns:a16="http://schemas.microsoft.com/office/drawing/2014/main" id="{B50B1865-15FB-4CFE-B278-6D93B06398C8}"/>
              </a:ext>
            </a:extLst>
          </p:cNvPr>
          <p:cNvSpPr/>
          <p:nvPr/>
        </p:nvSpPr>
        <p:spPr>
          <a:xfrm>
            <a:off x="832513" y="2632597"/>
            <a:ext cx="1924335" cy="5868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t>PROPOSICION</a:t>
            </a:r>
            <a:endParaRPr lang="es-CL" dirty="0"/>
          </a:p>
        </p:txBody>
      </p:sp>
      <p:sp>
        <p:nvSpPr>
          <p:cNvPr id="8" name="Flecha: a la derecha 7">
            <a:extLst>
              <a:ext uri="{FF2B5EF4-FFF2-40B4-BE49-F238E27FC236}">
                <a16:creationId xmlns:a16="http://schemas.microsoft.com/office/drawing/2014/main" id="{FEDD449A-D915-44CE-A660-32F27E62FF2E}"/>
              </a:ext>
            </a:extLst>
          </p:cNvPr>
          <p:cNvSpPr/>
          <p:nvPr/>
        </p:nvSpPr>
        <p:spPr>
          <a:xfrm>
            <a:off x="2756848" y="2760544"/>
            <a:ext cx="1351128" cy="330958"/>
          </a:xfrm>
          <a:prstGeom prst="rightArrow">
            <a:avLst>
              <a:gd name="adj1" fmla="val 3350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9" name="Rectángulo: esquinas redondeadas 8">
            <a:extLst>
              <a:ext uri="{FF2B5EF4-FFF2-40B4-BE49-F238E27FC236}">
                <a16:creationId xmlns:a16="http://schemas.microsoft.com/office/drawing/2014/main" id="{828DB006-157C-411B-A46F-CDF2F343326A}"/>
              </a:ext>
            </a:extLst>
          </p:cNvPr>
          <p:cNvSpPr/>
          <p:nvPr/>
        </p:nvSpPr>
        <p:spPr>
          <a:xfrm>
            <a:off x="4107975" y="2642495"/>
            <a:ext cx="1924335" cy="5868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t>Tiene un único valor Lógico</a:t>
            </a:r>
            <a:endParaRPr lang="es-CL" dirty="0"/>
          </a:p>
        </p:txBody>
      </p:sp>
      <p:sp>
        <p:nvSpPr>
          <p:cNvPr id="10" name="Flecha: a la izquierda, derecha y arriba 9">
            <a:extLst>
              <a:ext uri="{FF2B5EF4-FFF2-40B4-BE49-F238E27FC236}">
                <a16:creationId xmlns:a16="http://schemas.microsoft.com/office/drawing/2014/main" id="{AD8B74F0-6180-4AEA-99B9-21DE2C938A87}"/>
              </a:ext>
            </a:extLst>
          </p:cNvPr>
          <p:cNvSpPr/>
          <p:nvPr/>
        </p:nvSpPr>
        <p:spPr>
          <a:xfrm rot="16200000">
            <a:off x="6550926" y="2093680"/>
            <a:ext cx="736979" cy="1665027"/>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A2B24A91-AC28-4F8A-8B77-9B7FD7C60A37}"/>
              </a:ext>
            </a:extLst>
          </p:cNvPr>
          <p:cNvSpPr/>
          <p:nvPr/>
        </p:nvSpPr>
        <p:spPr>
          <a:xfrm>
            <a:off x="7305020" y="1801530"/>
            <a:ext cx="511679" cy="923330"/>
          </a:xfrm>
          <a:prstGeom prst="rect">
            <a:avLst/>
          </a:prstGeom>
          <a:noFill/>
        </p:spPr>
        <p:txBody>
          <a:bodyPr wrap="none" lIns="91440" tIns="45720" rIns="91440" bIns="45720">
            <a:spAutoFit/>
          </a:bodyPr>
          <a:lstStyle/>
          <a:p>
            <a:pPr algn="ctr"/>
            <a:r>
              <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a:t>
            </a:r>
          </a:p>
        </p:txBody>
      </p:sp>
      <p:sp>
        <p:nvSpPr>
          <p:cNvPr id="12" name="Rectángulo 11">
            <a:extLst>
              <a:ext uri="{FF2B5EF4-FFF2-40B4-BE49-F238E27FC236}">
                <a16:creationId xmlns:a16="http://schemas.microsoft.com/office/drawing/2014/main" id="{BF486E8A-2061-4D13-92BC-791420009F66}"/>
              </a:ext>
            </a:extLst>
          </p:cNvPr>
          <p:cNvSpPr/>
          <p:nvPr/>
        </p:nvSpPr>
        <p:spPr>
          <a:xfrm>
            <a:off x="7311285" y="3106402"/>
            <a:ext cx="502061" cy="923330"/>
          </a:xfrm>
          <a:prstGeom prst="rect">
            <a:avLst/>
          </a:prstGeom>
          <a:noFill/>
        </p:spPr>
        <p:txBody>
          <a:bodyPr wrap="none" lIns="91440" tIns="45720" rIns="91440" bIns="45720">
            <a:spAutoFit/>
          </a:bodyPr>
          <a:lstStyle/>
          <a:p>
            <a:pPr algn="ctr"/>
            <a:r>
              <a:rPr lang="es-E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4" name="Flecha: doblada hacia arriba 13">
            <a:extLst>
              <a:ext uri="{FF2B5EF4-FFF2-40B4-BE49-F238E27FC236}">
                <a16:creationId xmlns:a16="http://schemas.microsoft.com/office/drawing/2014/main" id="{4FA42B75-1EE0-46EC-BA92-DB4F91735049}"/>
              </a:ext>
            </a:extLst>
          </p:cNvPr>
          <p:cNvSpPr/>
          <p:nvPr/>
        </p:nvSpPr>
        <p:spPr>
          <a:xfrm rot="5400000">
            <a:off x="1251457" y="3819288"/>
            <a:ext cx="2488716" cy="1269242"/>
          </a:xfrm>
          <a:prstGeom prst="bentUpArrow">
            <a:avLst>
              <a:gd name="adj1" fmla="val 12097"/>
              <a:gd name="adj2" fmla="val 15592"/>
              <a:gd name="adj3" fmla="val 26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15" name="Rectángulo: esquinas redondeadas 14">
            <a:extLst>
              <a:ext uri="{FF2B5EF4-FFF2-40B4-BE49-F238E27FC236}">
                <a16:creationId xmlns:a16="http://schemas.microsoft.com/office/drawing/2014/main" id="{158FE90A-89A2-483B-8514-03853FAC9CE7}"/>
              </a:ext>
            </a:extLst>
          </p:cNvPr>
          <p:cNvSpPr/>
          <p:nvPr/>
        </p:nvSpPr>
        <p:spPr>
          <a:xfrm>
            <a:off x="3025885" y="4772896"/>
            <a:ext cx="1546115" cy="15581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s-MX" sz="2000" b="1" dirty="0"/>
              <a:t>    Simple </a:t>
            </a:r>
          </a:p>
          <a:p>
            <a:pPr algn="ctr"/>
            <a:endParaRPr lang="es-MX" sz="2000" b="1" dirty="0"/>
          </a:p>
          <a:p>
            <a:r>
              <a:rPr lang="es-MX" sz="2000" b="1" dirty="0"/>
              <a:t>Compuesta</a:t>
            </a:r>
            <a:endParaRPr lang="es-CL" sz="2000" b="1" dirty="0"/>
          </a:p>
        </p:txBody>
      </p:sp>
      <p:sp>
        <p:nvSpPr>
          <p:cNvPr id="16" name="Rectángulo 15">
            <a:extLst>
              <a:ext uri="{FF2B5EF4-FFF2-40B4-BE49-F238E27FC236}">
                <a16:creationId xmlns:a16="http://schemas.microsoft.com/office/drawing/2014/main" id="{C27DAC23-E868-47D1-8243-38BDCCEFA325}"/>
              </a:ext>
            </a:extLst>
          </p:cNvPr>
          <p:cNvSpPr/>
          <p:nvPr/>
        </p:nvSpPr>
        <p:spPr>
          <a:xfrm>
            <a:off x="5657842" y="4280869"/>
            <a:ext cx="2661314" cy="5868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t>Sin conectores lógicos </a:t>
            </a:r>
            <a:endParaRPr lang="es-CL" dirty="0"/>
          </a:p>
        </p:txBody>
      </p:sp>
      <p:sp>
        <p:nvSpPr>
          <p:cNvPr id="17" name="Rectángulo 16">
            <a:extLst>
              <a:ext uri="{FF2B5EF4-FFF2-40B4-BE49-F238E27FC236}">
                <a16:creationId xmlns:a16="http://schemas.microsoft.com/office/drawing/2014/main" id="{7171B9CD-B897-41FE-A176-2FC88BD2A33E}"/>
              </a:ext>
            </a:extLst>
          </p:cNvPr>
          <p:cNvSpPr/>
          <p:nvPr/>
        </p:nvSpPr>
        <p:spPr>
          <a:xfrm>
            <a:off x="5813367" y="5348958"/>
            <a:ext cx="2661314" cy="7453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t>Usa conectores lógicos: y; o; entonces, etc. </a:t>
            </a:r>
            <a:endParaRPr lang="es-CL" dirty="0"/>
          </a:p>
        </p:txBody>
      </p:sp>
      <p:sp>
        <p:nvSpPr>
          <p:cNvPr id="20" name="CuadroTexto 19">
            <a:extLst>
              <a:ext uri="{FF2B5EF4-FFF2-40B4-BE49-F238E27FC236}">
                <a16:creationId xmlns:a16="http://schemas.microsoft.com/office/drawing/2014/main" id="{95A0B8B3-2330-4D83-9B52-51B1AF0C653A}"/>
              </a:ext>
            </a:extLst>
          </p:cNvPr>
          <p:cNvSpPr txBox="1"/>
          <p:nvPr/>
        </p:nvSpPr>
        <p:spPr>
          <a:xfrm>
            <a:off x="5942920" y="4842138"/>
            <a:ext cx="2135777" cy="369332"/>
          </a:xfrm>
          <a:prstGeom prst="rect">
            <a:avLst/>
          </a:prstGeom>
          <a:noFill/>
        </p:spPr>
        <p:txBody>
          <a:bodyPr wrap="none" rtlCol="0">
            <a:spAutoFit/>
          </a:bodyPr>
          <a:lstStyle/>
          <a:p>
            <a:r>
              <a:rPr lang="es-MX" dirty="0"/>
              <a:t>Ejem: Pamela es Alta</a:t>
            </a:r>
            <a:endParaRPr lang="es-CL" dirty="0"/>
          </a:p>
        </p:txBody>
      </p:sp>
      <p:sp>
        <p:nvSpPr>
          <p:cNvPr id="21" name="CuadroTexto 20">
            <a:extLst>
              <a:ext uri="{FF2B5EF4-FFF2-40B4-BE49-F238E27FC236}">
                <a16:creationId xmlns:a16="http://schemas.microsoft.com/office/drawing/2014/main" id="{47BB9569-7D51-40CD-9442-8F65AEE8E867}"/>
              </a:ext>
            </a:extLst>
          </p:cNvPr>
          <p:cNvSpPr txBox="1"/>
          <p:nvPr/>
        </p:nvSpPr>
        <p:spPr>
          <a:xfrm>
            <a:off x="4952787" y="6298341"/>
            <a:ext cx="4191212" cy="369332"/>
          </a:xfrm>
          <a:prstGeom prst="rect">
            <a:avLst/>
          </a:prstGeom>
          <a:noFill/>
        </p:spPr>
        <p:txBody>
          <a:bodyPr wrap="none" rtlCol="0">
            <a:spAutoFit/>
          </a:bodyPr>
          <a:lstStyle/>
          <a:p>
            <a:r>
              <a:rPr lang="es-MX" dirty="0"/>
              <a:t>Ejem: </a:t>
            </a:r>
            <a:r>
              <a:rPr lang="es-MX" dirty="0" err="1"/>
              <a:t>Matias</a:t>
            </a:r>
            <a:r>
              <a:rPr lang="es-MX" dirty="0"/>
              <a:t> es Doctor y lorena es modelo</a:t>
            </a:r>
            <a:endParaRPr lang="es-CL" dirty="0"/>
          </a:p>
        </p:txBody>
      </p:sp>
      <p:sp>
        <p:nvSpPr>
          <p:cNvPr id="22" name="Flecha: a la derecha 21">
            <a:extLst>
              <a:ext uri="{FF2B5EF4-FFF2-40B4-BE49-F238E27FC236}">
                <a16:creationId xmlns:a16="http://schemas.microsoft.com/office/drawing/2014/main" id="{342BC322-037A-4A9B-8A4B-A45AD2E34C7A}"/>
              </a:ext>
            </a:extLst>
          </p:cNvPr>
          <p:cNvSpPr/>
          <p:nvPr/>
        </p:nvSpPr>
        <p:spPr>
          <a:xfrm rot="20894617">
            <a:off x="4225306" y="4754761"/>
            <a:ext cx="1450081" cy="3541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23" name="Flecha: a la derecha 22">
            <a:extLst>
              <a:ext uri="{FF2B5EF4-FFF2-40B4-BE49-F238E27FC236}">
                <a16:creationId xmlns:a16="http://schemas.microsoft.com/office/drawing/2014/main" id="{C75D5C12-6A04-4A36-9A51-446F54E62A06}"/>
              </a:ext>
            </a:extLst>
          </p:cNvPr>
          <p:cNvSpPr/>
          <p:nvPr/>
        </p:nvSpPr>
        <p:spPr>
          <a:xfrm>
            <a:off x="4505788" y="5688307"/>
            <a:ext cx="1269242" cy="2530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8573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4" grpId="0" animBg="1"/>
      <p:bldP spid="15" grpId="0" animBg="1"/>
      <p:bldP spid="16" grpId="0" animBg="1"/>
      <p:bldP spid="17" grpId="0" animBg="1"/>
      <p:bldP spid="20" grpId="0"/>
      <p:bldP spid="21" grpId="0"/>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538822E-CD21-4B4C-AC88-CF91B8176586}"/>
              </a:ext>
            </a:extLst>
          </p:cNvPr>
          <p:cNvPicPr>
            <a:picLocks noChangeAspect="1"/>
          </p:cNvPicPr>
          <p:nvPr/>
        </p:nvPicPr>
        <p:blipFill>
          <a:blip r:embed="rId2"/>
          <a:stretch>
            <a:fillRect/>
          </a:stretch>
        </p:blipFill>
        <p:spPr>
          <a:xfrm>
            <a:off x="482600" y="1568323"/>
            <a:ext cx="8178799" cy="3721353"/>
          </a:xfrm>
          <a:prstGeom prst="rect">
            <a:avLst/>
          </a:prstGeom>
        </p:spPr>
      </p:pic>
      <p:sp>
        <p:nvSpPr>
          <p:cNvPr id="5" name="CuadroTexto 4">
            <a:extLst>
              <a:ext uri="{FF2B5EF4-FFF2-40B4-BE49-F238E27FC236}">
                <a16:creationId xmlns:a16="http://schemas.microsoft.com/office/drawing/2014/main" id="{469CBE97-7CA2-4B43-A211-3340A67DD2DB}"/>
              </a:ext>
            </a:extLst>
          </p:cNvPr>
          <p:cNvSpPr txBox="1"/>
          <p:nvPr/>
        </p:nvSpPr>
        <p:spPr>
          <a:xfrm>
            <a:off x="2463420" y="393342"/>
            <a:ext cx="3637129" cy="954107"/>
          </a:xfrm>
          <a:prstGeom prst="rect">
            <a:avLst/>
          </a:prstGeom>
          <a:noFill/>
        </p:spPr>
        <p:txBody>
          <a:bodyPr wrap="square">
            <a:spAutoFit/>
          </a:bodyPr>
          <a:lstStyle/>
          <a:p>
            <a:pPr algn="ctr"/>
            <a:r>
              <a:rPr lang="es-MX" sz="2800" b="1" i="0" dirty="0">
                <a:solidFill>
                  <a:srgbClr val="000000"/>
                </a:solidFill>
                <a:effectLst/>
                <a:latin typeface="Montserrat" panose="00000500000000000000" pitchFamily="2" charset="0"/>
              </a:rPr>
              <a:t>Proposiciones Compuestas</a:t>
            </a:r>
            <a:endParaRPr lang="es-CL" sz="2800" dirty="0"/>
          </a:p>
        </p:txBody>
      </p:sp>
    </p:spTree>
    <p:extLst>
      <p:ext uri="{BB962C8B-B14F-4D97-AF65-F5344CB8AC3E}">
        <p14:creationId xmlns:p14="http://schemas.microsoft.com/office/powerpoint/2010/main" val="127274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Escala de tiempo&#10;&#10;Descripción generada automáticamente">
            <a:extLst>
              <a:ext uri="{FF2B5EF4-FFF2-40B4-BE49-F238E27FC236}">
                <a16:creationId xmlns:a16="http://schemas.microsoft.com/office/drawing/2014/main" id="{00956902-58D5-4C34-B9E8-426BC283356B}"/>
              </a:ext>
            </a:extLst>
          </p:cNvPr>
          <p:cNvPicPr>
            <a:picLocks noChangeAspect="1"/>
          </p:cNvPicPr>
          <p:nvPr/>
        </p:nvPicPr>
        <p:blipFill>
          <a:blip r:embed="rId2"/>
          <a:stretch>
            <a:fillRect/>
          </a:stretch>
        </p:blipFill>
        <p:spPr>
          <a:xfrm>
            <a:off x="387064" y="1466088"/>
            <a:ext cx="8460949" cy="4061255"/>
          </a:xfrm>
          <a:prstGeom prst="rect">
            <a:avLst/>
          </a:prstGeom>
        </p:spPr>
      </p:pic>
      <p:sp>
        <p:nvSpPr>
          <p:cNvPr id="6" name="Rectángulo 5">
            <a:extLst>
              <a:ext uri="{FF2B5EF4-FFF2-40B4-BE49-F238E27FC236}">
                <a16:creationId xmlns:a16="http://schemas.microsoft.com/office/drawing/2014/main" id="{D257225B-D743-483A-86C3-6EBCC563C560}"/>
              </a:ext>
            </a:extLst>
          </p:cNvPr>
          <p:cNvSpPr/>
          <p:nvPr/>
        </p:nvSpPr>
        <p:spPr>
          <a:xfrm>
            <a:off x="1664924" y="210487"/>
            <a:ext cx="5814156" cy="923330"/>
          </a:xfrm>
          <a:prstGeom prst="rect">
            <a:avLst/>
          </a:prstGeom>
          <a:noFill/>
        </p:spPr>
        <p:txBody>
          <a:bodyPr wrap="none" lIns="91440" tIns="45720" rIns="91440" bIns="45720">
            <a:spAutoFit/>
          </a:bodyPr>
          <a:lstStyle/>
          <a:p>
            <a:pPr algn="ctr"/>
            <a:r>
              <a:rPr lang="es-E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Conectores Lógicos </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58052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5C128F-BD7B-424A-87C9-D28D101F4C2C}"/>
              </a:ext>
            </a:extLst>
          </p:cNvPr>
          <p:cNvSpPr txBox="1"/>
          <p:nvPr/>
        </p:nvSpPr>
        <p:spPr>
          <a:xfrm>
            <a:off x="1125939" y="1098645"/>
            <a:ext cx="7294729" cy="1384995"/>
          </a:xfrm>
          <a:prstGeom prst="rect">
            <a:avLst/>
          </a:prstGeom>
          <a:noFill/>
        </p:spPr>
        <p:txBody>
          <a:bodyPr wrap="square">
            <a:spAutoFit/>
          </a:bodyPr>
          <a:lstStyle/>
          <a:p>
            <a:pPr algn="just"/>
            <a:r>
              <a:rPr lang="es-MX" sz="1400" b="0" i="0" dirty="0">
                <a:solidFill>
                  <a:srgbClr val="333333"/>
                </a:solidFill>
                <a:effectLst/>
                <a:latin typeface="Charter"/>
              </a:rPr>
              <a:t>“En nuestro grupo diseñamos lenguajes de programación declarativos y técnicas automáticas para optimizar programas, y creamos herramientas para trabajar con ellos. Actualmente estamos trabajando en </a:t>
            </a:r>
            <a:r>
              <a:rPr lang="es-MX" sz="1400" b="0" i="0" u="sng" dirty="0">
                <a:solidFill>
                  <a:srgbClr val="378708"/>
                </a:solidFill>
                <a:effectLst/>
                <a:latin typeface="Charter"/>
                <a:hlinkClick r:id="rId2"/>
              </a:rPr>
              <a:t>FASILL</a:t>
            </a:r>
            <a:r>
              <a:rPr lang="es-MX" sz="1400" b="0" i="0" dirty="0">
                <a:solidFill>
                  <a:srgbClr val="333333"/>
                </a:solidFill>
                <a:effectLst/>
                <a:latin typeface="Charter"/>
              </a:rPr>
              <a:t> (“</a:t>
            </a:r>
            <a:r>
              <a:rPr lang="es-MX" sz="1400" b="0" i="0" dirty="0" err="1">
                <a:solidFill>
                  <a:srgbClr val="333333"/>
                </a:solidFill>
                <a:effectLst/>
                <a:latin typeface="Charter"/>
              </a:rPr>
              <a:t>Fuzzy</a:t>
            </a:r>
            <a:r>
              <a:rPr lang="es-MX" sz="1400" b="0" i="0" dirty="0">
                <a:solidFill>
                  <a:srgbClr val="333333"/>
                </a:solidFill>
                <a:effectLst/>
                <a:latin typeface="Charter"/>
              </a:rPr>
              <a:t> </a:t>
            </a:r>
            <a:r>
              <a:rPr lang="es-MX" sz="1400" b="0" i="0" dirty="0" err="1">
                <a:solidFill>
                  <a:srgbClr val="333333"/>
                </a:solidFill>
                <a:effectLst/>
                <a:latin typeface="Charter"/>
              </a:rPr>
              <a:t>Aggregators</a:t>
            </a:r>
            <a:r>
              <a:rPr lang="es-MX" sz="1400" b="0" i="0" dirty="0">
                <a:solidFill>
                  <a:srgbClr val="333333"/>
                </a:solidFill>
                <a:effectLst/>
                <a:latin typeface="Charter"/>
              </a:rPr>
              <a:t> and </a:t>
            </a:r>
            <a:r>
              <a:rPr lang="es-MX" sz="1400" b="0" i="0" dirty="0" err="1">
                <a:solidFill>
                  <a:srgbClr val="333333"/>
                </a:solidFill>
                <a:effectLst/>
                <a:latin typeface="Charter"/>
              </a:rPr>
              <a:t>Similarity</a:t>
            </a:r>
            <a:r>
              <a:rPr lang="es-MX" sz="1400" b="0" i="0" dirty="0">
                <a:solidFill>
                  <a:srgbClr val="333333"/>
                </a:solidFill>
                <a:effectLst/>
                <a:latin typeface="Charter"/>
              </a:rPr>
              <a:t> </a:t>
            </a:r>
            <a:r>
              <a:rPr lang="es-MX" sz="1400" b="0" i="0" dirty="0" err="1">
                <a:solidFill>
                  <a:srgbClr val="333333"/>
                </a:solidFill>
                <a:effectLst/>
                <a:latin typeface="Charter"/>
              </a:rPr>
              <a:t>Into</a:t>
            </a:r>
            <a:r>
              <a:rPr lang="es-MX" sz="1400" b="0" i="0" dirty="0">
                <a:solidFill>
                  <a:srgbClr val="333333"/>
                </a:solidFill>
                <a:effectLst/>
                <a:latin typeface="Charter"/>
              </a:rPr>
              <a:t> a </a:t>
            </a:r>
            <a:r>
              <a:rPr lang="es-MX" sz="1400" b="0" i="0" dirty="0" err="1">
                <a:solidFill>
                  <a:srgbClr val="333333"/>
                </a:solidFill>
                <a:effectLst/>
                <a:latin typeface="Charter"/>
              </a:rPr>
              <a:t>Logic</a:t>
            </a:r>
            <a:r>
              <a:rPr lang="es-MX" sz="1400" b="0" i="0" dirty="0">
                <a:solidFill>
                  <a:srgbClr val="333333"/>
                </a:solidFill>
                <a:effectLst/>
                <a:latin typeface="Charter"/>
              </a:rPr>
              <a:t> </a:t>
            </a:r>
            <a:r>
              <a:rPr lang="es-MX" sz="1400" b="0" i="0" dirty="0" err="1">
                <a:solidFill>
                  <a:srgbClr val="333333"/>
                </a:solidFill>
                <a:effectLst/>
                <a:latin typeface="Charter"/>
              </a:rPr>
              <a:t>Language</a:t>
            </a:r>
            <a:r>
              <a:rPr lang="es-MX" sz="1400" b="0" i="0" dirty="0">
                <a:solidFill>
                  <a:srgbClr val="333333"/>
                </a:solidFill>
                <a:effectLst/>
                <a:latin typeface="Charter"/>
              </a:rPr>
              <a:t>”), un lenguaje de programación lógico difuso que extiende las capacidades de </a:t>
            </a:r>
            <a:r>
              <a:rPr lang="es-MX" sz="1400" b="0" i="0" dirty="0" err="1">
                <a:solidFill>
                  <a:srgbClr val="333333"/>
                </a:solidFill>
                <a:effectLst/>
                <a:latin typeface="Charter"/>
              </a:rPr>
              <a:t>Prolog</a:t>
            </a:r>
            <a:r>
              <a:rPr lang="es-MX" sz="1400" b="0" i="0" dirty="0">
                <a:solidFill>
                  <a:srgbClr val="333333"/>
                </a:solidFill>
                <a:effectLst/>
                <a:latin typeface="Charter"/>
              </a:rPr>
              <a:t> al permitir tratar con información imprecisa incorporando grados de verdad y conectivas difusas en las reglas del programa”,</a:t>
            </a:r>
            <a:endParaRPr lang="es-CL" sz="1400" dirty="0"/>
          </a:p>
        </p:txBody>
      </p:sp>
      <p:sp>
        <p:nvSpPr>
          <p:cNvPr id="5" name="CuadroTexto 4">
            <a:extLst>
              <a:ext uri="{FF2B5EF4-FFF2-40B4-BE49-F238E27FC236}">
                <a16:creationId xmlns:a16="http://schemas.microsoft.com/office/drawing/2014/main" id="{946BAC59-B451-40A5-8021-EDAAD81D66BD}"/>
              </a:ext>
            </a:extLst>
          </p:cNvPr>
          <p:cNvSpPr txBox="1"/>
          <p:nvPr/>
        </p:nvSpPr>
        <p:spPr>
          <a:xfrm>
            <a:off x="1064525" y="2853310"/>
            <a:ext cx="3057099" cy="3077766"/>
          </a:xfrm>
          <a:prstGeom prst="rect">
            <a:avLst/>
          </a:prstGeom>
          <a:noFill/>
        </p:spPr>
        <p:txBody>
          <a:bodyPr wrap="square">
            <a:spAutoFit/>
          </a:bodyPr>
          <a:lstStyle/>
          <a:p>
            <a:pPr algn="just"/>
            <a:r>
              <a:rPr lang="es-MX" sz="1600" b="0" i="0" dirty="0">
                <a:solidFill>
                  <a:srgbClr val="000000"/>
                </a:solidFill>
                <a:effectLst/>
                <a:latin typeface="SantanderMicro"/>
              </a:rPr>
              <a:t>Cuando se trata de desarrollar productos o soluciones para un cliente o mercado concreto, es necesario tener en cuenta factores como los costes, la planificación, la dificultad, el equipo de trabajo disponible, los lenguajes utilizados, etc. Todos ellos se engloban en una </a:t>
            </a:r>
            <a:r>
              <a:rPr lang="es-MX" sz="1600" b="1" i="0" dirty="0">
                <a:solidFill>
                  <a:srgbClr val="000000"/>
                </a:solidFill>
                <a:effectLst/>
                <a:latin typeface="SantanderMicro-Bold"/>
              </a:rPr>
              <a:t>metodología de desarrollo que permite organizar el trabajo</a:t>
            </a:r>
            <a:r>
              <a:rPr lang="es-MX" sz="1600" b="0" i="0" dirty="0">
                <a:solidFill>
                  <a:srgbClr val="000000"/>
                </a:solidFill>
                <a:effectLst/>
                <a:latin typeface="SantanderMicro"/>
              </a:rPr>
              <a:t> de la forma más ordenada posible</a:t>
            </a:r>
            <a:r>
              <a:rPr lang="es-MX" b="0" i="0" dirty="0">
                <a:solidFill>
                  <a:srgbClr val="000000"/>
                </a:solidFill>
                <a:effectLst/>
                <a:latin typeface="SantanderMicro"/>
              </a:rPr>
              <a:t>.</a:t>
            </a:r>
            <a:endParaRPr lang="es-CL" dirty="0"/>
          </a:p>
        </p:txBody>
      </p:sp>
      <p:sp>
        <p:nvSpPr>
          <p:cNvPr id="7" name="CuadroTexto 6">
            <a:extLst>
              <a:ext uri="{FF2B5EF4-FFF2-40B4-BE49-F238E27FC236}">
                <a16:creationId xmlns:a16="http://schemas.microsoft.com/office/drawing/2014/main" id="{A10FA0CE-90F5-47B8-AA38-F76FF547B99A}"/>
              </a:ext>
            </a:extLst>
          </p:cNvPr>
          <p:cNvSpPr txBox="1"/>
          <p:nvPr/>
        </p:nvSpPr>
        <p:spPr>
          <a:xfrm>
            <a:off x="4258100" y="2715905"/>
            <a:ext cx="4790365" cy="3108543"/>
          </a:xfrm>
          <a:prstGeom prst="rect">
            <a:avLst/>
          </a:prstGeom>
          <a:noFill/>
        </p:spPr>
        <p:txBody>
          <a:bodyPr wrap="square">
            <a:spAutoFit/>
          </a:bodyPr>
          <a:lstStyle/>
          <a:p>
            <a:pPr algn="just"/>
            <a:r>
              <a:rPr lang="es-MX" sz="1400" b="0" i="0" dirty="0">
                <a:solidFill>
                  <a:srgbClr val="000000"/>
                </a:solidFill>
                <a:effectLst/>
                <a:latin typeface="open sans" panose="020B0606030504020204" pitchFamily="34" charset="0"/>
              </a:rPr>
              <a:t>En el panorama de transformación digital que viven las empresas a día de hoy, el mercado demanda profesionales tecnológicos de todo tipo. Uno de ellos es</a:t>
            </a:r>
            <a:r>
              <a:rPr lang="es-MX" sz="1400" b="1" i="0" dirty="0">
                <a:solidFill>
                  <a:srgbClr val="000000"/>
                </a:solidFill>
                <a:effectLst/>
                <a:latin typeface="open sans" panose="020B0606030504020204" pitchFamily="34" charset="0"/>
              </a:rPr>
              <a:t> el programador, un perfil dentro de un sector en constante evolución que va de la mano del avance tecnológico.</a:t>
            </a:r>
            <a:r>
              <a:rPr lang="es-MX" sz="1400" b="0" i="0" dirty="0">
                <a:solidFill>
                  <a:srgbClr val="000000"/>
                </a:solidFill>
                <a:effectLst/>
                <a:latin typeface="open sans" panose="020B0606030504020204" pitchFamily="34" charset="0"/>
              </a:rPr>
              <a:t> Su popularidad ha aumentado en los últimos años gracias a su alta demanda en el mercado, tanto es así que según datos del Informe de InfoJobs sobre las Perspectivas de Contratación de las Empresas, tan solo en julio el puesto de desarrollador de software contó con más de 5.000 vacantes. A esto se le suman las facilidades para aprender la profesión, con módulos y carreras, el alto nivel de contratación y los atractivos salarios.</a:t>
            </a:r>
            <a:endParaRPr lang="es-CL" sz="1400" dirty="0"/>
          </a:p>
        </p:txBody>
      </p:sp>
    </p:spTree>
    <p:extLst>
      <p:ext uri="{BB962C8B-B14F-4D97-AF65-F5344CB8AC3E}">
        <p14:creationId xmlns:p14="http://schemas.microsoft.com/office/powerpoint/2010/main" val="1257677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502BC6-BBFB-4A76-9A0F-7A8B4AAF6F75}"/>
              </a:ext>
            </a:extLst>
          </p:cNvPr>
          <p:cNvPicPr>
            <a:picLocks noChangeAspect="1"/>
          </p:cNvPicPr>
          <p:nvPr/>
        </p:nvPicPr>
        <p:blipFill>
          <a:blip r:embed="rId2"/>
          <a:stretch>
            <a:fillRect/>
          </a:stretch>
        </p:blipFill>
        <p:spPr>
          <a:xfrm>
            <a:off x="482600" y="1506982"/>
            <a:ext cx="8178799" cy="3844035"/>
          </a:xfrm>
          <a:prstGeom prst="rect">
            <a:avLst/>
          </a:prstGeom>
        </p:spPr>
      </p:pic>
      <p:sp>
        <p:nvSpPr>
          <p:cNvPr id="4" name="CuadroTexto 3">
            <a:extLst>
              <a:ext uri="{FF2B5EF4-FFF2-40B4-BE49-F238E27FC236}">
                <a16:creationId xmlns:a16="http://schemas.microsoft.com/office/drawing/2014/main" id="{072B194F-B42E-4D34-80A5-1D878668298E}"/>
              </a:ext>
            </a:extLst>
          </p:cNvPr>
          <p:cNvSpPr txBox="1"/>
          <p:nvPr/>
        </p:nvSpPr>
        <p:spPr>
          <a:xfrm>
            <a:off x="3234519" y="492498"/>
            <a:ext cx="3125337" cy="461665"/>
          </a:xfrm>
          <a:prstGeom prst="rect">
            <a:avLst/>
          </a:prstGeom>
          <a:noFill/>
        </p:spPr>
        <p:txBody>
          <a:bodyPr wrap="square" rtlCol="0">
            <a:spAutoFit/>
          </a:bodyPr>
          <a:lstStyle/>
          <a:p>
            <a:r>
              <a:rPr lang="es-MX" sz="2400" b="1" dirty="0"/>
              <a:t>Conectivos lógicos </a:t>
            </a:r>
            <a:endParaRPr lang="es-CL" sz="2400" b="1" dirty="0"/>
          </a:p>
        </p:txBody>
      </p:sp>
    </p:spTree>
    <p:extLst>
      <p:ext uri="{BB962C8B-B14F-4D97-AF65-F5344CB8AC3E}">
        <p14:creationId xmlns:p14="http://schemas.microsoft.com/office/powerpoint/2010/main" val="1478059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6115501"/>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8809A577-29D2-4BAC-B5C4-E35E523F97C5}"/>
              </a:ext>
            </a:extLst>
          </p:cNvPr>
          <p:cNvPicPr>
            <a:picLocks noChangeAspect="1"/>
          </p:cNvPicPr>
          <p:nvPr/>
        </p:nvPicPr>
        <p:blipFill rotWithShape="1">
          <a:blip r:embed="rId2"/>
          <a:srcRect b="2343"/>
          <a:stretch/>
        </p:blipFill>
        <p:spPr>
          <a:xfrm>
            <a:off x="838140" y="998876"/>
            <a:ext cx="8178799" cy="5571065"/>
          </a:xfrm>
          <a:prstGeom prst="rect">
            <a:avLst/>
          </a:prstGeom>
          <a:ln>
            <a:noFill/>
          </a:ln>
        </p:spPr>
      </p:pic>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6453143"/>
            <a:ext cx="611178"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2A4C769-4245-49FB-926E-230DFF2EECA3}"/>
              </a:ext>
            </a:extLst>
          </p:cNvPr>
          <p:cNvSpPr txBox="1"/>
          <p:nvPr/>
        </p:nvSpPr>
        <p:spPr>
          <a:xfrm>
            <a:off x="1220546" y="364447"/>
            <a:ext cx="7579575" cy="461665"/>
          </a:xfrm>
          <a:prstGeom prst="rect">
            <a:avLst/>
          </a:prstGeom>
          <a:noFill/>
        </p:spPr>
        <p:txBody>
          <a:bodyPr wrap="none" rtlCol="0">
            <a:spAutoFit/>
          </a:bodyPr>
          <a:lstStyle/>
          <a:p>
            <a:r>
              <a:rPr lang="es-MX" sz="2400" b="1" dirty="0"/>
              <a:t>Ejercicio Resuelva en palabras proposiciones compuestas  </a:t>
            </a:r>
            <a:endParaRPr lang="es-CL" sz="2400" b="1" dirty="0"/>
          </a:p>
        </p:txBody>
      </p:sp>
    </p:spTree>
    <p:extLst>
      <p:ext uri="{BB962C8B-B14F-4D97-AF65-F5344CB8AC3E}">
        <p14:creationId xmlns:p14="http://schemas.microsoft.com/office/powerpoint/2010/main" val="2371206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ECAAE1D-B3E2-4B06-8948-BB43FD181597}"/>
              </a:ext>
            </a:extLst>
          </p:cNvPr>
          <p:cNvSpPr txBox="1"/>
          <p:nvPr/>
        </p:nvSpPr>
        <p:spPr>
          <a:xfrm>
            <a:off x="3452884" y="996287"/>
            <a:ext cx="1221809" cy="707886"/>
          </a:xfrm>
          <a:prstGeom prst="rect">
            <a:avLst/>
          </a:prstGeom>
          <a:noFill/>
        </p:spPr>
        <p:txBody>
          <a:bodyPr wrap="none" rtlCol="0">
            <a:spAutoFit/>
          </a:bodyPr>
          <a:lstStyle/>
          <a:p>
            <a:r>
              <a:rPr lang="es-MX" sz="4000" b="1" dirty="0"/>
              <a:t>p ^ q</a:t>
            </a:r>
            <a:endParaRPr lang="es-CL" sz="4000" b="1" dirty="0"/>
          </a:p>
        </p:txBody>
      </p:sp>
      <p:graphicFrame>
        <p:nvGraphicFramePr>
          <p:cNvPr id="3" name="Tabla 3">
            <a:extLst>
              <a:ext uri="{FF2B5EF4-FFF2-40B4-BE49-F238E27FC236}">
                <a16:creationId xmlns:a16="http://schemas.microsoft.com/office/drawing/2014/main" id="{49E7EA8C-5042-43D0-9BE3-27A92E1B4C4D}"/>
              </a:ext>
            </a:extLst>
          </p:cNvPr>
          <p:cNvGraphicFramePr>
            <a:graphicFrameLocks noGrp="1"/>
          </p:cNvGraphicFramePr>
          <p:nvPr>
            <p:extLst>
              <p:ext uri="{D42A27DB-BD31-4B8C-83A1-F6EECF244321}">
                <p14:modId xmlns:p14="http://schemas.microsoft.com/office/powerpoint/2010/main" val="638845682"/>
              </p:ext>
            </p:extLst>
          </p:nvPr>
        </p:nvGraphicFramePr>
        <p:xfrm>
          <a:off x="1414817" y="2501899"/>
          <a:ext cx="6432645" cy="3190544"/>
        </p:xfrm>
        <a:graphic>
          <a:graphicData uri="http://schemas.openxmlformats.org/drawingml/2006/table">
            <a:tbl>
              <a:tblPr firstRow="1" bandRow="1">
                <a:tableStyleId>{5C22544A-7EE6-4342-B048-85BDC9FD1C3A}</a:tableStyleId>
              </a:tblPr>
              <a:tblGrid>
                <a:gridCol w="2144215">
                  <a:extLst>
                    <a:ext uri="{9D8B030D-6E8A-4147-A177-3AD203B41FA5}">
                      <a16:colId xmlns:a16="http://schemas.microsoft.com/office/drawing/2014/main" val="1876218204"/>
                    </a:ext>
                  </a:extLst>
                </a:gridCol>
                <a:gridCol w="2144215">
                  <a:extLst>
                    <a:ext uri="{9D8B030D-6E8A-4147-A177-3AD203B41FA5}">
                      <a16:colId xmlns:a16="http://schemas.microsoft.com/office/drawing/2014/main" val="2996272254"/>
                    </a:ext>
                  </a:extLst>
                </a:gridCol>
                <a:gridCol w="2144215">
                  <a:extLst>
                    <a:ext uri="{9D8B030D-6E8A-4147-A177-3AD203B41FA5}">
                      <a16:colId xmlns:a16="http://schemas.microsoft.com/office/drawing/2014/main" val="3285987480"/>
                    </a:ext>
                  </a:extLst>
                </a:gridCol>
              </a:tblGrid>
              <a:tr h="561416">
                <a:tc>
                  <a:txBody>
                    <a:bodyPr/>
                    <a:lstStyle/>
                    <a:p>
                      <a:pPr algn="ctr"/>
                      <a:r>
                        <a:rPr lang="es-MX" sz="2800" b="1" dirty="0">
                          <a:solidFill>
                            <a:schemeClr val="tx1"/>
                          </a:solidFill>
                        </a:rPr>
                        <a:t>p</a:t>
                      </a:r>
                      <a:endParaRPr lang="es-CL" sz="2800" b="1" dirty="0">
                        <a:solidFill>
                          <a:schemeClr val="tx1"/>
                        </a:solidFill>
                      </a:endParaRPr>
                    </a:p>
                  </a:txBody>
                  <a:tcPr/>
                </a:tc>
                <a:tc>
                  <a:txBody>
                    <a:bodyPr/>
                    <a:lstStyle/>
                    <a:p>
                      <a:pPr algn="ctr"/>
                      <a:r>
                        <a:rPr lang="es-MX" sz="2800" b="1" dirty="0">
                          <a:solidFill>
                            <a:schemeClr val="tx1"/>
                          </a:solidFill>
                        </a:rPr>
                        <a:t>q</a:t>
                      </a:r>
                      <a:endParaRPr lang="es-CL" sz="2800" b="1"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b="1" dirty="0"/>
                        <a:t>p ^ q</a:t>
                      </a:r>
                      <a:endParaRPr lang="es-CL" sz="2800" b="1" dirty="0"/>
                    </a:p>
                    <a:p>
                      <a:pPr algn="ctr"/>
                      <a:endParaRPr lang="es-CL" sz="2800" b="1" dirty="0">
                        <a:solidFill>
                          <a:schemeClr val="tx1"/>
                        </a:solidFill>
                      </a:endParaRPr>
                    </a:p>
                  </a:txBody>
                  <a:tcPr/>
                </a:tc>
                <a:extLst>
                  <a:ext uri="{0D108BD9-81ED-4DB2-BD59-A6C34878D82A}">
                    <a16:rowId xmlns:a16="http://schemas.microsoft.com/office/drawing/2014/main" val="298848186"/>
                  </a:ext>
                </a:extLst>
              </a:tr>
              <a:tr h="561416">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extLst>
                  <a:ext uri="{0D108BD9-81ED-4DB2-BD59-A6C34878D82A}">
                    <a16:rowId xmlns:a16="http://schemas.microsoft.com/office/drawing/2014/main" val="2208373125"/>
                  </a:ext>
                </a:extLst>
              </a:tr>
              <a:tr h="561416">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extLst>
                  <a:ext uri="{0D108BD9-81ED-4DB2-BD59-A6C34878D82A}">
                    <a16:rowId xmlns:a16="http://schemas.microsoft.com/office/drawing/2014/main" val="1689827727"/>
                  </a:ext>
                </a:extLst>
              </a:tr>
              <a:tr h="561416">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extLst>
                  <a:ext uri="{0D108BD9-81ED-4DB2-BD59-A6C34878D82A}">
                    <a16:rowId xmlns:a16="http://schemas.microsoft.com/office/drawing/2014/main" val="898730166"/>
                  </a:ext>
                </a:extLst>
              </a:tr>
              <a:tr h="561416">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extLst>
                  <a:ext uri="{0D108BD9-81ED-4DB2-BD59-A6C34878D82A}">
                    <a16:rowId xmlns:a16="http://schemas.microsoft.com/office/drawing/2014/main" val="1373959385"/>
                  </a:ext>
                </a:extLst>
              </a:tr>
            </a:tbl>
          </a:graphicData>
        </a:graphic>
      </p:graphicFrame>
      <p:sp>
        <p:nvSpPr>
          <p:cNvPr id="6" name="CuadroTexto 5">
            <a:extLst>
              <a:ext uri="{FF2B5EF4-FFF2-40B4-BE49-F238E27FC236}">
                <a16:creationId xmlns:a16="http://schemas.microsoft.com/office/drawing/2014/main" id="{6AC5881A-24DD-ACD2-44A0-198F12F8D4FC}"/>
              </a:ext>
            </a:extLst>
          </p:cNvPr>
          <p:cNvSpPr txBox="1"/>
          <p:nvPr/>
        </p:nvSpPr>
        <p:spPr>
          <a:xfrm>
            <a:off x="1777788" y="330789"/>
            <a:ext cx="4572000" cy="461665"/>
          </a:xfrm>
          <a:prstGeom prst="rect">
            <a:avLst/>
          </a:prstGeom>
          <a:noFill/>
        </p:spPr>
        <p:txBody>
          <a:bodyPr wrap="square">
            <a:spAutoFit/>
          </a:bodyPr>
          <a:lstStyle/>
          <a:p>
            <a:pPr algn="ctr"/>
            <a:r>
              <a:rPr lang="es-ES" sz="2400" b="0" cap="none" spc="0" dirty="0">
                <a:ln w="0"/>
                <a:solidFill>
                  <a:srgbClr val="FF0000"/>
                </a:solidFill>
                <a:effectLst>
                  <a:outerShdw blurRad="38100" dist="19050" dir="2700000" algn="tl" rotWithShape="0">
                    <a:schemeClr val="dk1">
                      <a:alpha val="40000"/>
                    </a:schemeClr>
                  </a:outerShdw>
                </a:effectLst>
              </a:rPr>
              <a:t>y</a:t>
            </a:r>
          </a:p>
        </p:txBody>
      </p:sp>
    </p:spTree>
    <p:extLst>
      <p:ext uri="{BB962C8B-B14F-4D97-AF65-F5344CB8AC3E}">
        <p14:creationId xmlns:p14="http://schemas.microsoft.com/office/powerpoint/2010/main" val="23711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66F2FC-5AC0-444B-3F61-9978F8D370C9}"/>
              </a:ext>
            </a:extLst>
          </p:cNvPr>
          <p:cNvSpPr txBox="1"/>
          <p:nvPr/>
        </p:nvSpPr>
        <p:spPr>
          <a:xfrm>
            <a:off x="3452884" y="996287"/>
            <a:ext cx="1218603" cy="707886"/>
          </a:xfrm>
          <a:prstGeom prst="rect">
            <a:avLst/>
          </a:prstGeom>
          <a:noFill/>
        </p:spPr>
        <p:txBody>
          <a:bodyPr wrap="none" rtlCol="0">
            <a:spAutoFit/>
          </a:bodyPr>
          <a:lstStyle/>
          <a:p>
            <a:r>
              <a:rPr lang="es-MX" sz="4000" b="1" dirty="0"/>
              <a:t>p </a:t>
            </a:r>
            <a:r>
              <a:rPr lang="es-MX" sz="2800" b="1" dirty="0"/>
              <a:t>v </a:t>
            </a:r>
            <a:r>
              <a:rPr lang="es-MX" sz="4000" b="1" dirty="0"/>
              <a:t> q</a:t>
            </a:r>
            <a:endParaRPr lang="es-CL" sz="4000" b="1" dirty="0"/>
          </a:p>
        </p:txBody>
      </p:sp>
      <p:graphicFrame>
        <p:nvGraphicFramePr>
          <p:cNvPr id="3" name="Tabla 3">
            <a:extLst>
              <a:ext uri="{FF2B5EF4-FFF2-40B4-BE49-F238E27FC236}">
                <a16:creationId xmlns:a16="http://schemas.microsoft.com/office/drawing/2014/main" id="{DC80D1E9-6B8C-4190-5D6C-3C62A399F4E4}"/>
              </a:ext>
            </a:extLst>
          </p:cNvPr>
          <p:cNvGraphicFramePr>
            <a:graphicFrameLocks noGrp="1"/>
          </p:cNvGraphicFramePr>
          <p:nvPr>
            <p:extLst>
              <p:ext uri="{D42A27DB-BD31-4B8C-83A1-F6EECF244321}">
                <p14:modId xmlns:p14="http://schemas.microsoft.com/office/powerpoint/2010/main" val="1274333724"/>
              </p:ext>
            </p:extLst>
          </p:nvPr>
        </p:nvGraphicFramePr>
        <p:xfrm>
          <a:off x="1414817" y="2501899"/>
          <a:ext cx="6432645" cy="3190544"/>
        </p:xfrm>
        <a:graphic>
          <a:graphicData uri="http://schemas.openxmlformats.org/drawingml/2006/table">
            <a:tbl>
              <a:tblPr firstRow="1" bandRow="1">
                <a:tableStyleId>{5C22544A-7EE6-4342-B048-85BDC9FD1C3A}</a:tableStyleId>
              </a:tblPr>
              <a:tblGrid>
                <a:gridCol w="2144215">
                  <a:extLst>
                    <a:ext uri="{9D8B030D-6E8A-4147-A177-3AD203B41FA5}">
                      <a16:colId xmlns:a16="http://schemas.microsoft.com/office/drawing/2014/main" val="1876218204"/>
                    </a:ext>
                  </a:extLst>
                </a:gridCol>
                <a:gridCol w="2144215">
                  <a:extLst>
                    <a:ext uri="{9D8B030D-6E8A-4147-A177-3AD203B41FA5}">
                      <a16:colId xmlns:a16="http://schemas.microsoft.com/office/drawing/2014/main" val="2996272254"/>
                    </a:ext>
                  </a:extLst>
                </a:gridCol>
                <a:gridCol w="2144215">
                  <a:extLst>
                    <a:ext uri="{9D8B030D-6E8A-4147-A177-3AD203B41FA5}">
                      <a16:colId xmlns:a16="http://schemas.microsoft.com/office/drawing/2014/main" val="3285987480"/>
                    </a:ext>
                  </a:extLst>
                </a:gridCol>
              </a:tblGrid>
              <a:tr h="561416">
                <a:tc>
                  <a:txBody>
                    <a:bodyPr/>
                    <a:lstStyle/>
                    <a:p>
                      <a:pPr algn="ctr"/>
                      <a:r>
                        <a:rPr lang="es-MX" sz="2800" b="1" dirty="0">
                          <a:solidFill>
                            <a:schemeClr val="tx1"/>
                          </a:solidFill>
                        </a:rPr>
                        <a:t>p</a:t>
                      </a:r>
                      <a:endParaRPr lang="es-CL" sz="2800" b="1" dirty="0">
                        <a:solidFill>
                          <a:schemeClr val="tx1"/>
                        </a:solidFill>
                      </a:endParaRPr>
                    </a:p>
                  </a:txBody>
                  <a:tcPr/>
                </a:tc>
                <a:tc>
                  <a:txBody>
                    <a:bodyPr/>
                    <a:lstStyle/>
                    <a:p>
                      <a:pPr algn="ctr"/>
                      <a:r>
                        <a:rPr lang="es-MX" sz="2800" b="1" dirty="0">
                          <a:solidFill>
                            <a:schemeClr val="tx1"/>
                          </a:solidFill>
                        </a:rPr>
                        <a:t>q</a:t>
                      </a:r>
                      <a:endParaRPr lang="es-CL" sz="2800" b="1"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b="1" dirty="0"/>
                        <a:t>p v  q</a:t>
                      </a:r>
                      <a:endParaRPr lang="es-CL" sz="2800" b="1" dirty="0"/>
                    </a:p>
                    <a:p>
                      <a:pPr algn="ctr"/>
                      <a:endParaRPr lang="es-CL" sz="2800" b="1" dirty="0">
                        <a:solidFill>
                          <a:schemeClr val="tx1"/>
                        </a:solidFill>
                      </a:endParaRPr>
                    </a:p>
                  </a:txBody>
                  <a:tcPr/>
                </a:tc>
                <a:extLst>
                  <a:ext uri="{0D108BD9-81ED-4DB2-BD59-A6C34878D82A}">
                    <a16:rowId xmlns:a16="http://schemas.microsoft.com/office/drawing/2014/main" val="298848186"/>
                  </a:ext>
                </a:extLst>
              </a:tr>
              <a:tr h="561416">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extLst>
                  <a:ext uri="{0D108BD9-81ED-4DB2-BD59-A6C34878D82A}">
                    <a16:rowId xmlns:a16="http://schemas.microsoft.com/office/drawing/2014/main" val="2208373125"/>
                  </a:ext>
                </a:extLst>
              </a:tr>
              <a:tr h="561416">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extLst>
                  <a:ext uri="{0D108BD9-81ED-4DB2-BD59-A6C34878D82A}">
                    <a16:rowId xmlns:a16="http://schemas.microsoft.com/office/drawing/2014/main" val="1689827727"/>
                  </a:ext>
                </a:extLst>
              </a:tr>
              <a:tr h="561416">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tc>
                  <a:txBody>
                    <a:bodyPr/>
                    <a:lstStyle/>
                    <a:p>
                      <a:pPr algn="ctr"/>
                      <a:r>
                        <a:rPr lang="es-MX" sz="2800" b="1" dirty="0">
                          <a:solidFill>
                            <a:schemeClr val="tx1"/>
                          </a:solidFill>
                        </a:rPr>
                        <a:t>V</a:t>
                      </a:r>
                      <a:endParaRPr lang="es-CL" sz="2800" b="1" dirty="0">
                        <a:solidFill>
                          <a:schemeClr val="tx1"/>
                        </a:solidFill>
                      </a:endParaRPr>
                    </a:p>
                  </a:txBody>
                  <a:tcPr/>
                </a:tc>
                <a:extLst>
                  <a:ext uri="{0D108BD9-81ED-4DB2-BD59-A6C34878D82A}">
                    <a16:rowId xmlns:a16="http://schemas.microsoft.com/office/drawing/2014/main" val="898730166"/>
                  </a:ext>
                </a:extLst>
              </a:tr>
              <a:tr h="561416">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tc>
                  <a:txBody>
                    <a:bodyPr/>
                    <a:lstStyle/>
                    <a:p>
                      <a:pPr algn="ctr"/>
                      <a:r>
                        <a:rPr lang="es-MX" sz="2800" b="1" dirty="0">
                          <a:solidFill>
                            <a:schemeClr val="tx1"/>
                          </a:solidFill>
                        </a:rPr>
                        <a:t>F</a:t>
                      </a:r>
                      <a:endParaRPr lang="es-CL" sz="2800" b="1" dirty="0">
                        <a:solidFill>
                          <a:schemeClr val="tx1"/>
                        </a:solidFill>
                      </a:endParaRPr>
                    </a:p>
                  </a:txBody>
                  <a:tcPr/>
                </a:tc>
                <a:extLst>
                  <a:ext uri="{0D108BD9-81ED-4DB2-BD59-A6C34878D82A}">
                    <a16:rowId xmlns:a16="http://schemas.microsoft.com/office/drawing/2014/main" val="1373959385"/>
                  </a:ext>
                </a:extLst>
              </a:tr>
            </a:tbl>
          </a:graphicData>
        </a:graphic>
      </p:graphicFrame>
      <p:sp>
        <p:nvSpPr>
          <p:cNvPr id="4" name="CuadroTexto 3">
            <a:extLst>
              <a:ext uri="{FF2B5EF4-FFF2-40B4-BE49-F238E27FC236}">
                <a16:creationId xmlns:a16="http://schemas.microsoft.com/office/drawing/2014/main" id="{EF655546-1880-C603-A4B6-1F8462B14739}"/>
              </a:ext>
            </a:extLst>
          </p:cNvPr>
          <p:cNvSpPr txBox="1"/>
          <p:nvPr/>
        </p:nvSpPr>
        <p:spPr>
          <a:xfrm>
            <a:off x="1777788" y="330789"/>
            <a:ext cx="4572000" cy="461665"/>
          </a:xfrm>
          <a:prstGeom prst="rect">
            <a:avLst/>
          </a:prstGeom>
          <a:noFill/>
        </p:spPr>
        <p:txBody>
          <a:bodyPr wrap="square">
            <a:spAutoFit/>
          </a:bodyPr>
          <a:lstStyle/>
          <a:p>
            <a:pPr algn="ctr"/>
            <a:r>
              <a:rPr lang="es-ES" sz="2400" dirty="0">
                <a:ln w="0"/>
                <a:solidFill>
                  <a:srgbClr val="FF0000"/>
                </a:solidFill>
                <a:effectLst>
                  <a:outerShdw blurRad="38100" dist="19050" dir="2700000" algn="tl" rotWithShape="0">
                    <a:schemeClr val="dk1">
                      <a:alpha val="40000"/>
                    </a:schemeClr>
                  </a:outerShdw>
                </a:effectLst>
              </a:rPr>
              <a:t>O</a:t>
            </a:r>
            <a:endParaRPr lang="es-ES" sz="2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2354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1E8E24D-6BF5-4A7E-852A-5F1BF7AA5CC7}"/>
              </a:ext>
            </a:extLst>
          </p:cNvPr>
          <p:cNvSpPr txBox="1"/>
          <p:nvPr/>
        </p:nvSpPr>
        <p:spPr>
          <a:xfrm>
            <a:off x="3452884" y="996287"/>
            <a:ext cx="1221809" cy="707886"/>
          </a:xfrm>
          <a:prstGeom prst="rect">
            <a:avLst/>
          </a:prstGeom>
          <a:noFill/>
        </p:spPr>
        <p:txBody>
          <a:bodyPr wrap="none" rtlCol="0">
            <a:spAutoFit/>
          </a:bodyPr>
          <a:lstStyle/>
          <a:p>
            <a:r>
              <a:rPr lang="es-MX" sz="4000" b="1" dirty="0"/>
              <a:t>p ^ q</a:t>
            </a:r>
            <a:endParaRPr lang="es-CL" sz="4000" b="1" dirty="0"/>
          </a:p>
        </p:txBody>
      </p:sp>
      <p:pic>
        <p:nvPicPr>
          <p:cNvPr id="4" name="Imagen 3">
            <a:extLst>
              <a:ext uri="{FF2B5EF4-FFF2-40B4-BE49-F238E27FC236}">
                <a16:creationId xmlns:a16="http://schemas.microsoft.com/office/drawing/2014/main" id="{8DE0D423-04B2-48E9-9347-DCC6BD88815C}"/>
              </a:ext>
            </a:extLst>
          </p:cNvPr>
          <p:cNvPicPr>
            <a:picLocks noChangeAspect="1"/>
          </p:cNvPicPr>
          <p:nvPr/>
        </p:nvPicPr>
        <p:blipFill>
          <a:blip r:embed="rId2"/>
          <a:stretch>
            <a:fillRect/>
          </a:stretch>
        </p:blipFill>
        <p:spPr>
          <a:xfrm>
            <a:off x="340801" y="1912484"/>
            <a:ext cx="8052572" cy="4649440"/>
          </a:xfrm>
          <a:prstGeom prst="rect">
            <a:avLst/>
          </a:prstGeom>
        </p:spPr>
      </p:pic>
    </p:spTree>
    <p:extLst>
      <p:ext uri="{BB962C8B-B14F-4D97-AF65-F5344CB8AC3E}">
        <p14:creationId xmlns:p14="http://schemas.microsoft.com/office/powerpoint/2010/main" val="1520724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355E8D-E05E-4748-9113-7536146A449D}"/>
              </a:ext>
            </a:extLst>
          </p:cNvPr>
          <p:cNvPicPr>
            <a:picLocks noChangeAspect="1"/>
          </p:cNvPicPr>
          <p:nvPr/>
        </p:nvPicPr>
        <p:blipFill>
          <a:blip r:embed="rId2"/>
          <a:stretch>
            <a:fillRect/>
          </a:stretch>
        </p:blipFill>
        <p:spPr>
          <a:xfrm>
            <a:off x="696186" y="2292824"/>
            <a:ext cx="8162199" cy="3766782"/>
          </a:xfrm>
          <a:prstGeom prst="rect">
            <a:avLst/>
          </a:prstGeom>
        </p:spPr>
      </p:pic>
      <p:sp>
        <p:nvSpPr>
          <p:cNvPr id="4" name="CuadroTexto 3">
            <a:extLst>
              <a:ext uri="{FF2B5EF4-FFF2-40B4-BE49-F238E27FC236}">
                <a16:creationId xmlns:a16="http://schemas.microsoft.com/office/drawing/2014/main" id="{28439395-B81B-4DF0-827B-5F3992FA342C}"/>
              </a:ext>
            </a:extLst>
          </p:cNvPr>
          <p:cNvSpPr txBox="1"/>
          <p:nvPr/>
        </p:nvSpPr>
        <p:spPr>
          <a:xfrm>
            <a:off x="3452884" y="996287"/>
            <a:ext cx="1324402" cy="707886"/>
          </a:xfrm>
          <a:prstGeom prst="rect">
            <a:avLst/>
          </a:prstGeom>
          <a:noFill/>
        </p:spPr>
        <p:txBody>
          <a:bodyPr wrap="none" rtlCol="0">
            <a:spAutoFit/>
          </a:bodyPr>
          <a:lstStyle/>
          <a:p>
            <a:r>
              <a:rPr lang="es-MX" sz="4000" b="1" dirty="0"/>
              <a:t>p  v q</a:t>
            </a:r>
            <a:endParaRPr lang="es-CL" sz="4000" b="1" dirty="0"/>
          </a:p>
        </p:txBody>
      </p:sp>
    </p:spTree>
    <p:extLst>
      <p:ext uri="{BB962C8B-B14F-4D97-AF65-F5344CB8AC3E}">
        <p14:creationId xmlns:p14="http://schemas.microsoft.com/office/powerpoint/2010/main" val="1144692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CuadroTexto 1">
            <a:extLst>
              <a:ext uri="{FF2B5EF4-FFF2-40B4-BE49-F238E27FC236}">
                <a16:creationId xmlns:a16="http://schemas.microsoft.com/office/drawing/2014/main" id="{31156A86-E419-41F6-A82D-C561561CC564}"/>
              </a:ext>
            </a:extLst>
          </p:cNvPr>
          <p:cNvSpPr txBox="1"/>
          <p:nvPr/>
        </p:nvSpPr>
        <p:spPr>
          <a:xfrm>
            <a:off x="1143000" y="2035766"/>
            <a:ext cx="6858000" cy="174837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b="1" kern="1200" dirty="0">
                <a:solidFill>
                  <a:schemeClr val="tx1"/>
                </a:solidFill>
                <a:latin typeface="+mj-lt"/>
                <a:ea typeface="+mj-ea"/>
                <a:cs typeface="+mj-cs"/>
              </a:rPr>
              <a:t>NEGACION </a:t>
            </a:r>
          </a:p>
        </p:txBody>
      </p:sp>
      <p:pic>
        <p:nvPicPr>
          <p:cNvPr id="4" name="Imagen 3">
            <a:extLst>
              <a:ext uri="{FF2B5EF4-FFF2-40B4-BE49-F238E27FC236}">
                <a16:creationId xmlns:a16="http://schemas.microsoft.com/office/drawing/2014/main" id="{6B1E17F1-2E0E-4EB7-99D6-7F1BE58B965B}"/>
              </a:ext>
            </a:extLst>
          </p:cNvPr>
          <p:cNvPicPr>
            <a:picLocks noChangeAspect="1"/>
          </p:cNvPicPr>
          <p:nvPr/>
        </p:nvPicPr>
        <p:blipFill>
          <a:blip r:embed="rId2"/>
          <a:stretch>
            <a:fillRect/>
          </a:stretch>
        </p:blipFill>
        <p:spPr>
          <a:xfrm>
            <a:off x="482599" y="1144014"/>
            <a:ext cx="8178800" cy="1451736"/>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43" name="Oval 42">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4171" y="2623216"/>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45" name="Arc 44">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8904" y="361268"/>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1532B02F-A404-4E0C-BE53-C6DC43D048AC}"/>
              </a:ext>
            </a:extLst>
          </p:cNvPr>
          <p:cNvPicPr>
            <a:picLocks noChangeAspect="1"/>
          </p:cNvPicPr>
          <p:nvPr/>
        </p:nvPicPr>
        <p:blipFill>
          <a:blip r:embed="rId3"/>
          <a:stretch>
            <a:fillRect/>
          </a:stretch>
        </p:blipFill>
        <p:spPr>
          <a:xfrm>
            <a:off x="482599" y="3975433"/>
            <a:ext cx="3171825" cy="2076450"/>
          </a:xfrm>
          <a:prstGeom prst="rect">
            <a:avLst/>
          </a:prstGeom>
        </p:spPr>
      </p:pic>
      <p:pic>
        <p:nvPicPr>
          <p:cNvPr id="8" name="Imagen 7">
            <a:extLst>
              <a:ext uri="{FF2B5EF4-FFF2-40B4-BE49-F238E27FC236}">
                <a16:creationId xmlns:a16="http://schemas.microsoft.com/office/drawing/2014/main" id="{BF57DF64-E2EC-49B8-8DBE-1683204C810F}"/>
              </a:ext>
            </a:extLst>
          </p:cNvPr>
          <p:cNvPicPr>
            <a:picLocks noChangeAspect="1"/>
          </p:cNvPicPr>
          <p:nvPr/>
        </p:nvPicPr>
        <p:blipFill>
          <a:blip r:embed="rId4"/>
          <a:stretch>
            <a:fillRect/>
          </a:stretch>
        </p:blipFill>
        <p:spPr>
          <a:xfrm>
            <a:off x="4137023" y="4306156"/>
            <a:ext cx="4302942" cy="1668769"/>
          </a:xfrm>
          <a:prstGeom prst="rect">
            <a:avLst/>
          </a:prstGeom>
        </p:spPr>
      </p:pic>
      <p:sp>
        <p:nvSpPr>
          <p:cNvPr id="44" name="Arco 43">
            <a:extLst>
              <a:ext uri="{FF2B5EF4-FFF2-40B4-BE49-F238E27FC236}">
                <a16:creationId xmlns:a16="http://schemas.microsoft.com/office/drawing/2014/main" id="{B06D59B1-6288-45B5-B07B-1E1F94B0F55F}"/>
              </a:ext>
            </a:extLst>
          </p:cNvPr>
          <p:cNvSpPr/>
          <p:nvPr/>
        </p:nvSpPr>
        <p:spPr>
          <a:xfrm rot="20433136">
            <a:off x="3905039" y="3807266"/>
            <a:ext cx="3602294" cy="1839772"/>
          </a:xfrm>
          <a:prstGeom prst="arc">
            <a:avLst>
              <a:gd name="adj1" fmla="val 13045855"/>
              <a:gd name="adj2" fmla="val 49576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391503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6115501"/>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42A25FB-BE58-4041-8A2C-B343EA8C8268}"/>
              </a:ext>
            </a:extLst>
          </p:cNvPr>
          <p:cNvPicPr>
            <a:picLocks noChangeAspect="1"/>
          </p:cNvPicPr>
          <p:nvPr/>
        </p:nvPicPr>
        <p:blipFill rotWithShape="1">
          <a:blip r:embed="rId2"/>
          <a:srcRect t="8496" r="22558" b="45926"/>
          <a:stretch/>
        </p:blipFill>
        <p:spPr>
          <a:xfrm>
            <a:off x="482600" y="1186684"/>
            <a:ext cx="8178799" cy="2539156"/>
          </a:xfrm>
          <a:prstGeom prst="rect">
            <a:avLst/>
          </a:prstGeom>
          <a:ln>
            <a:noFill/>
          </a:ln>
        </p:spPr>
      </p:pic>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6453143"/>
            <a:ext cx="611178"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E49CB130-A4F7-4CDF-9859-E3460F2C1ED8}"/>
              </a:ext>
            </a:extLst>
          </p:cNvPr>
          <p:cNvSpPr txBox="1"/>
          <p:nvPr/>
        </p:nvSpPr>
        <p:spPr>
          <a:xfrm>
            <a:off x="2270543" y="239164"/>
            <a:ext cx="4653886" cy="523220"/>
          </a:xfrm>
          <a:prstGeom prst="rect">
            <a:avLst/>
          </a:prstGeom>
          <a:noFill/>
        </p:spPr>
        <p:txBody>
          <a:bodyPr wrap="square">
            <a:spAutoFit/>
          </a:bodyPr>
          <a:lstStyle/>
          <a:p>
            <a:r>
              <a:rPr lang="en-US" sz="2800" b="1" kern="1200" dirty="0">
                <a:solidFill>
                  <a:schemeClr val="tx1"/>
                </a:solidFill>
                <a:latin typeface="+mj-lt"/>
                <a:ea typeface="+mj-ea"/>
                <a:cs typeface="+mj-cs"/>
              </a:rPr>
              <a:t>CONDICIONAL  =  ENTONCES</a:t>
            </a:r>
            <a:endParaRPr lang="es-CL" sz="2800" dirty="0"/>
          </a:p>
        </p:txBody>
      </p:sp>
      <p:pic>
        <p:nvPicPr>
          <p:cNvPr id="6" name="Imagen 5">
            <a:extLst>
              <a:ext uri="{FF2B5EF4-FFF2-40B4-BE49-F238E27FC236}">
                <a16:creationId xmlns:a16="http://schemas.microsoft.com/office/drawing/2014/main" id="{19FAD343-91CB-4467-95FA-402BA5C405AB}"/>
              </a:ext>
            </a:extLst>
          </p:cNvPr>
          <p:cNvPicPr>
            <a:picLocks noChangeAspect="1"/>
          </p:cNvPicPr>
          <p:nvPr/>
        </p:nvPicPr>
        <p:blipFill>
          <a:blip r:embed="rId3"/>
          <a:stretch>
            <a:fillRect/>
          </a:stretch>
        </p:blipFill>
        <p:spPr>
          <a:xfrm>
            <a:off x="25486" y="4438364"/>
            <a:ext cx="9144000" cy="2217208"/>
          </a:xfrm>
          <a:prstGeom prst="rect">
            <a:avLst/>
          </a:prstGeom>
        </p:spPr>
      </p:pic>
    </p:spTree>
    <p:extLst>
      <p:ext uri="{BB962C8B-B14F-4D97-AF65-F5344CB8AC3E}">
        <p14:creationId xmlns:p14="http://schemas.microsoft.com/office/powerpoint/2010/main" val="2956403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CB26E275-5B6C-4718-BBBD-A2CD7B90AD8F}"/>
              </a:ext>
            </a:extLst>
          </p:cNvPr>
          <p:cNvPicPr>
            <a:picLocks noChangeAspect="1"/>
          </p:cNvPicPr>
          <p:nvPr/>
        </p:nvPicPr>
        <p:blipFill rotWithShape="1">
          <a:blip r:embed="rId2"/>
          <a:srcRect t="3783"/>
          <a:stretch/>
        </p:blipFill>
        <p:spPr>
          <a:xfrm>
            <a:off x="191069" y="1680772"/>
            <a:ext cx="8802805" cy="436018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BE0FB341-A5FF-42CA-86B4-B78050F70212}"/>
              </a:ext>
            </a:extLst>
          </p:cNvPr>
          <p:cNvSpPr/>
          <p:nvPr/>
        </p:nvSpPr>
        <p:spPr>
          <a:xfrm>
            <a:off x="699184" y="974491"/>
            <a:ext cx="6772495" cy="707886"/>
          </a:xfrm>
          <a:prstGeom prst="rect">
            <a:avLst/>
          </a:prstGeom>
          <a:noFill/>
        </p:spPr>
        <p:txBody>
          <a:bodyPr wrap="none" lIns="91440" tIns="45720" rIns="91440" bIns="45720">
            <a:spAutoFit/>
          </a:bodyPr>
          <a:lstStyle/>
          <a:p>
            <a:pPr algn="ctr"/>
            <a:r>
              <a:rPr lang="es-ES" sz="4000" b="0" cap="none" spc="0" dirty="0">
                <a:ln w="0"/>
                <a:solidFill>
                  <a:schemeClr val="tx1"/>
                </a:solidFill>
                <a:effectLst>
                  <a:outerShdw blurRad="38100" dist="19050" dir="2700000" algn="tl" rotWithShape="0">
                    <a:schemeClr val="dk1">
                      <a:alpha val="40000"/>
                    </a:schemeClr>
                  </a:outerShdw>
                </a:effectLst>
              </a:rPr>
              <a:t>Proposiciones y valor de verdad</a:t>
            </a:r>
          </a:p>
        </p:txBody>
      </p:sp>
    </p:spTree>
    <p:extLst>
      <p:ext uri="{BB962C8B-B14F-4D97-AF65-F5344CB8AC3E}">
        <p14:creationId xmlns:p14="http://schemas.microsoft.com/office/powerpoint/2010/main" val="2905929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626B9D4-915D-441C-83CA-969B99866258}"/>
              </a:ext>
            </a:extLst>
          </p:cNvPr>
          <p:cNvPicPr>
            <a:picLocks noChangeAspect="1"/>
          </p:cNvPicPr>
          <p:nvPr/>
        </p:nvPicPr>
        <p:blipFill>
          <a:blip r:embed="rId2"/>
          <a:stretch>
            <a:fillRect/>
          </a:stretch>
        </p:blipFill>
        <p:spPr>
          <a:xfrm>
            <a:off x="482600" y="1650111"/>
            <a:ext cx="8178799" cy="3863585"/>
          </a:xfrm>
          <a:prstGeom prst="rect">
            <a:avLst/>
          </a:prstGeom>
          <a:ln>
            <a:noFill/>
          </a:ln>
        </p:spPr>
      </p:pic>
    </p:spTree>
    <p:extLst>
      <p:ext uri="{BB962C8B-B14F-4D97-AF65-F5344CB8AC3E}">
        <p14:creationId xmlns:p14="http://schemas.microsoft.com/office/powerpoint/2010/main" val="2647625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ítulo 1"/>
          <p:cNvSpPr>
            <a:spLocks noGrp="1"/>
          </p:cNvSpPr>
          <p:nvPr>
            <p:ph type="title"/>
          </p:nvPr>
        </p:nvSpPr>
        <p:spPr>
          <a:xfrm>
            <a:off x="360759" y="3752849"/>
            <a:ext cx="2468166" cy="2452687"/>
          </a:xfrm>
        </p:spPr>
        <p:txBody>
          <a:bodyPr vert="horz" lIns="91440" tIns="45720" rIns="91440" bIns="45720" rtlCol="0" anchor="ctr">
            <a:normAutofit/>
          </a:bodyPr>
          <a:lstStyle/>
          <a:p>
            <a:pPr algn="l" defTabSz="914400">
              <a:lnSpc>
                <a:spcPct val="90000"/>
              </a:lnSpc>
            </a:pPr>
            <a:r>
              <a:rPr lang="en-US" sz="3100" dirty="0"/>
              <a:t>TI2011</a:t>
            </a:r>
          </a:p>
        </p:txBody>
      </p:sp>
      <p:pic>
        <p:nvPicPr>
          <p:cNvPr id="2" name="Imagen 1">
            <a:extLst>
              <a:ext uri="{FF2B5EF4-FFF2-40B4-BE49-F238E27FC236}">
                <a16:creationId xmlns:a16="http://schemas.microsoft.com/office/drawing/2014/main" id="{78B78098-5F7D-46FA-B7A8-F8807F22BBB1}"/>
              </a:ext>
            </a:extLst>
          </p:cNvPr>
          <p:cNvPicPr>
            <a:picLocks noChangeAspect="1"/>
          </p:cNvPicPr>
          <p:nvPr/>
        </p:nvPicPr>
        <p:blipFill rotWithShape="1">
          <a:blip r:embed="rId2"/>
          <a:srcRect t="15899" b="15612"/>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9" name="CuadroTexto 8">
            <a:extLst>
              <a:ext uri="{FF2B5EF4-FFF2-40B4-BE49-F238E27FC236}">
                <a16:creationId xmlns:a16="http://schemas.microsoft.com/office/drawing/2014/main" id="{85501A84-8EEA-43F7-81A3-38523117533F}"/>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b="1" dirty="0"/>
              <a:t>DESCRIPCIÓN DE LA ASIGNATURA: </a:t>
            </a:r>
            <a:r>
              <a:rPr lang="es-ES" sz="1600" b="0" i="0" dirty="0">
                <a:solidFill>
                  <a:srgbClr val="000000"/>
                </a:solidFill>
                <a:effectLst/>
                <a:latin typeface="Verdana" panose="020B0604030504040204" pitchFamily="34" charset="0"/>
              </a:rPr>
              <a:t>Introducción a la Programación es una asignatura práctica, dictada en modalidad presencial, </a:t>
            </a:r>
            <a:r>
              <a:rPr lang="es-ES" sz="1800" b="0" i="0" dirty="0">
                <a:solidFill>
                  <a:srgbClr val="000000"/>
                </a:solidFill>
                <a:effectLst/>
                <a:latin typeface="Verdana" panose="020B0604030504040204" pitchFamily="34" charset="0"/>
              </a:rPr>
              <a:t>del área formativa de</a:t>
            </a:r>
            <a:r>
              <a:rPr lang="es-ES" sz="1600" b="0" i="0" dirty="0">
                <a:solidFill>
                  <a:srgbClr val="000000"/>
                </a:solidFill>
                <a:effectLst/>
                <a:latin typeface="Verdana" panose="020B0604030504040204" pitchFamily="34" charset="0"/>
              </a:rPr>
              <a:t> Especialidad, que contribuye a que el estudiante desarrolle habilidades para el pensamiento lógico mediante el análisis y resolución de problemas a través de la representación algorítmica de procesos de datos y desarrollo de aplicaciones computacionales.</a:t>
            </a:r>
            <a:endParaRPr lang="en-US" sz="1600" dirty="0"/>
          </a:p>
        </p:txBody>
      </p:sp>
    </p:spTree>
    <p:extLst>
      <p:ext uri="{BB962C8B-B14F-4D97-AF65-F5344CB8AC3E}">
        <p14:creationId xmlns:p14="http://schemas.microsoft.com/office/powerpoint/2010/main" val="2557372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1F98F38F-4418-4B69-890C-D89BE69E8049}"/>
              </a:ext>
            </a:extLst>
          </p:cNvPr>
          <p:cNvPicPr>
            <a:picLocks noChangeAspect="1"/>
          </p:cNvPicPr>
          <p:nvPr/>
        </p:nvPicPr>
        <p:blipFill>
          <a:blip r:embed="rId2"/>
          <a:stretch>
            <a:fillRect/>
          </a:stretch>
        </p:blipFill>
        <p:spPr>
          <a:xfrm>
            <a:off x="482600" y="1578546"/>
            <a:ext cx="8178799" cy="420024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646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21BBCDF4-E18E-4EEC-8C4E-C5E2596CFFDC}"/>
              </a:ext>
            </a:extLst>
          </p:cNvPr>
          <p:cNvPicPr>
            <a:picLocks noChangeAspect="1"/>
          </p:cNvPicPr>
          <p:nvPr/>
        </p:nvPicPr>
        <p:blipFill>
          <a:blip r:embed="rId2"/>
          <a:stretch>
            <a:fillRect/>
          </a:stretch>
        </p:blipFill>
        <p:spPr>
          <a:xfrm>
            <a:off x="482600" y="1558099"/>
            <a:ext cx="8402093" cy="411937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669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F8E656A-22B6-4838-8FE4-B6870BCA4E14}"/>
              </a:ext>
            </a:extLst>
          </p:cNvPr>
          <p:cNvPicPr>
            <a:picLocks noChangeAspect="1"/>
          </p:cNvPicPr>
          <p:nvPr/>
        </p:nvPicPr>
        <p:blipFill>
          <a:blip r:embed="rId2"/>
          <a:stretch>
            <a:fillRect/>
          </a:stretch>
        </p:blipFill>
        <p:spPr>
          <a:xfrm>
            <a:off x="482600" y="1225140"/>
            <a:ext cx="8178799" cy="4115653"/>
          </a:xfrm>
          <a:prstGeom prst="rect">
            <a:avLst/>
          </a:prstGeom>
          <a:ln>
            <a:noFill/>
          </a:ln>
        </p:spPr>
      </p:pic>
    </p:spTree>
    <p:extLst>
      <p:ext uri="{BB962C8B-B14F-4D97-AF65-F5344CB8AC3E}">
        <p14:creationId xmlns:p14="http://schemas.microsoft.com/office/powerpoint/2010/main" val="1682324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CB60128-9244-4AB9-80E7-13B0A27B681E}"/>
              </a:ext>
            </a:extLst>
          </p:cNvPr>
          <p:cNvSpPr txBox="1"/>
          <p:nvPr/>
        </p:nvSpPr>
        <p:spPr>
          <a:xfrm>
            <a:off x="2552132" y="655093"/>
            <a:ext cx="4094328" cy="1077218"/>
          </a:xfrm>
          <a:prstGeom prst="rect">
            <a:avLst/>
          </a:prstGeom>
          <a:noFill/>
        </p:spPr>
        <p:txBody>
          <a:bodyPr wrap="square" rtlCol="0">
            <a:spAutoFit/>
          </a:bodyPr>
          <a:lstStyle/>
          <a:p>
            <a:pPr algn="ctr"/>
            <a:r>
              <a:rPr lang="es-MX" sz="3200" b="1" dirty="0"/>
              <a:t>EJERCICIOS</a:t>
            </a:r>
          </a:p>
          <a:p>
            <a:pPr algn="ctr"/>
            <a:r>
              <a:rPr lang="es-MX" sz="3200" b="1" dirty="0"/>
              <a:t>TABLA DE VERDAD</a:t>
            </a:r>
            <a:r>
              <a:rPr lang="es-MX" b="1" dirty="0"/>
              <a:t> </a:t>
            </a:r>
            <a:endParaRPr lang="es-CL" b="1" dirty="0"/>
          </a:p>
        </p:txBody>
      </p:sp>
      <p:sp>
        <p:nvSpPr>
          <p:cNvPr id="4" name="CuadroTexto 3">
            <a:extLst>
              <a:ext uri="{FF2B5EF4-FFF2-40B4-BE49-F238E27FC236}">
                <a16:creationId xmlns:a16="http://schemas.microsoft.com/office/drawing/2014/main" id="{A8D4D0B3-67FD-439A-9F9C-8FF5FAA351E3}"/>
              </a:ext>
            </a:extLst>
          </p:cNvPr>
          <p:cNvSpPr txBox="1"/>
          <p:nvPr/>
        </p:nvSpPr>
        <p:spPr>
          <a:xfrm>
            <a:off x="2363339" y="2486168"/>
            <a:ext cx="4094328" cy="2831544"/>
          </a:xfrm>
          <a:prstGeom prst="rect">
            <a:avLst/>
          </a:prstGeom>
          <a:noFill/>
        </p:spPr>
        <p:txBody>
          <a:bodyPr wrap="square" rtlCol="0">
            <a:spAutoFit/>
          </a:bodyPr>
          <a:lstStyle/>
          <a:p>
            <a:pPr algn="ctr"/>
            <a:r>
              <a:rPr lang="es-MX" sz="3200" dirty="0"/>
              <a:t>~ (p ^ q)</a:t>
            </a:r>
          </a:p>
          <a:p>
            <a:pPr algn="ctr"/>
            <a:endParaRPr lang="es-MX" sz="3200" dirty="0"/>
          </a:p>
          <a:p>
            <a:pPr algn="ctr"/>
            <a:r>
              <a:rPr lang="es-MX" sz="3200" dirty="0"/>
              <a:t>p ^ ~ q</a:t>
            </a:r>
          </a:p>
          <a:p>
            <a:pPr algn="ctr"/>
            <a:endParaRPr lang="es-MX" sz="3200" dirty="0"/>
          </a:p>
          <a:p>
            <a:pPr algn="ctr"/>
            <a:r>
              <a:rPr lang="es-MX" sz="3200" dirty="0"/>
              <a:t> ~ p ^ ~ q</a:t>
            </a:r>
          </a:p>
          <a:p>
            <a:pPr algn="ctr"/>
            <a:endParaRPr lang="es-CL" dirty="0"/>
          </a:p>
        </p:txBody>
      </p:sp>
    </p:spTree>
    <p:extLst>
      <p:ext uri="{BB962C8B-B14F-4D97-AF65-F5344CB8AC3E}">
        <p14:creationId xmlns:p14="http://schemas.microsoft.com/office/powerpoint/2010/main" val="2583696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101742B-3DFC-4263-BDCE-5EE85659DE42}"/>
              </a:ext>
            </a:extLst>
          </p:cNvPr>
          <p:cNvSpPr txBox="1"/>
          <p:nvPr/>
        </p:nvSpPr>
        <p:spPr>
          <a:xfrm>
            <a:off x="1671851" y="736558"/>
            <a:ext cx="4572000" cy="707886"/>
          </a:xfrm>
          <a:prstGeom prst="rect">
            <a:avLst/>
          </a:prstGeom>
          <a:noFill/>
        </p:spPr>
        <p:txBody>
          <a:bodyPr wrap="square">
            <a:spAutoFit/>
          </a:bodyPr>
          <a:lstStyle/>
          <a:p>
            <a:pPr algn="ctr"/>
            <a:r>
              <a:rPr lang="es-MX" sz="4000" dirty="0"/>
              <a:t>~ (p ^ q)</a:t>
            </a:r>
          </a:p>
        </p:txBody>
      </p:sp>
      <p:graphicFrame>
        <p:nvGraphicFramePr>
          <p:cNvPr id="5" name="Tabla 5">
            <a:extLst>
              <a:ext uri="{FF2B5EF4-FFF2-40B4-BE49-F238E27FC236}">
                <a16:creationId xmlns:a16="http://schemas.microsoft.com/office/drawing/2014/main" id="{BD66670E-6608-4FD5-A57A-DBAF1EEE5D16}"/>
              </a:ext>
            </a:extLst>
          </p:cNvPr>
          <p:cNvGraphicFramePr>
            <a:graphicFrameLocks noGrp="1"/>
          </p:cNvGraphicFramePr>
          <p:nvPr>
            <p:extLst>
              <p:ext uri="{D42A27DB-BD31-4B8C-83A1-F6EECF244321}">
                <p14:modId xmlns:p14="http://schemas.microsoft.com/office/powerpoint/2010/main" val="1724813171"/>
              </p:ext>
            </p:extLst>
          </p:nvPr>
        </p:nvGraphicFramePr>
        <p:xfrm>
          <a:off x="1376148" y="2079388"/>
          <a:ext cx="6512256" cy="3383280"/>
        </p:xfrm>
        <a:graphic>
          <a:graphicData uri="http://schemas.openxmlformats.org/drawingml/2006/table">
            <a:tbl>
              <a:tblPr firstRow="1" bandRow="1">
                <a:tableStyleId>{5C22544A-7EE6-4342-B048-85BDC9FD1C3A}</a:tableStyleId>
              </a:tblPr>
              <a:tblGrid>
                <a:gridCol w="1628064">
                  <a:extLst>
                    <a:ext uri="{9D8B030D-6E8A-4147-A177-3AD203B41FA5}">
                      <a16:colId xmlns:a16="http://schemas.microsoft.com/office/drawing/2014/main" val="832073218"/>
                    </a:ext>
                  </a:extLst>
                </a:gridCol>
                <a:gridCol w="1628064">
                  <a:extLst>
                    <a:ext uri="{9D8B030D-6E8A-4147-A177-3AD203B41FA5}">
                      <a16:colId xmlns:a16="http://schemas.microsoft.com/office/drawing/2014/main" val="3119501486"/>
                    </a:ext>
                  </a:extLst>
                </a:gridCol>
                <a:gridCol w="1628064">
                  <a:extLst>
                    <a:ext uri="{9D8B030D-6E8A-4147-A177-3AD203B41FA5}">
                      <a16:colId xmlns:a16="http://schemas.microsoft.com/office/drawing/2014/main" val="1439289778"/>
                    </a:ext>
                  </a:extLst>
                </a:gridCol>
                <a:gridCol w="1628064">
                  <a:extLst>
                    <a:ext uri="{9D8B030D-6E8A-4147-A177-3AD203B41FA5}">
                      <a16:colId xmlns:a16="http://schemas.microsoft.com/office/drawing/2014/main" val="1412172366"/>
                    </a:ext>
                  </a:extLst>
                </a:gridCol>
              </a:tblGrid>
              <a:tr h="370840">
                <a:tc>
                  <a:txBody>
                    <a:bodyPr/>
                    <a:lstStyle/>
                    <a:p>
                      <a:pPr algn="ctr"/>
                      <a:r>
                        <a:rPr lang="es-MX" sz="3200" b="1" dirty="0"/>
                        <a:t>P</a:t>
                      </a:r>
                      <a:endParaRPr lang="es-CL" sz="3200" b="1" dirty="0"/>
                    </a:p>
                  </a:txBody>
                  <a:tcPr/>
                </a:tc>
                <a:tc>
                  <a:txBody>
                    <a:bodyPr/>
                    <a:lstStyle/>
                    <a:p>
                      <a:pPr algn="ctr"/>
                      <a:r>
                        <a:rPr lang="es-MX" sz="3200" b="1" dirty="0"/>
                        <a:t>Q</a:t>
                      </a:r>
                      <a:endParaRPr lang="es-CL" sz="3200" b="1" dirty="0"/>
                    </a:p>
                  </a:txBody>
                  <a:tcPr/>
                </a:tc>
                <a:tc>
                  <a:txBody>
                    <a:bodyPr/>
                    <a:lstStyle/>
                    <a:p>
                      <a:pPr algn="ctr"/>
                      <a:r>
                        <a:rPr lang="es-MX" sz="3200" dirty="0"/>
                        <a:t>(p ^ q)</a:t>
                      </a:r>
                      <a:endParaRPr lang="es-CL" sz="32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3200" dirty="0"/>
                        <a:t>~ (p ^ q)</a:t>
                      </a:r>
                    </a:p>
                    <a:p>
                      <a:pPr algn="ctr"/>
                      <a:endParaRPr lang="es-CL" sz="3200" b="1" dirty="0"/>
                    </a:p>
                  </a:txBody>
                  <a:tcPr/>
                </a:tc>
                <a:extLst>
                  <a:ext uri="{0D108BD9-81ED-4DB2-BD59-A6C34878D82A}">
                    <a16:rowId xmlns:a16="http://schemas.microsoft.com/office/drawing/2014/main" val="336211362"/>
                  </a:ext>
                </a:extLst>
              </a:tr>
              <a:tr h="370840">
                <a:tc>
                  <a:txBody>
                    <a:bodyPr/>
                    <a:lstStyle/>
                    <a:p>
                      <a:pPr algn="ctr"/>
                      <a:r>
                        <a:rPr lang="es-MX" sz="3200" b="1" dirty="0"/>
                        <a:t>V</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tc>
                <a:extLst>
                  <a:ext uri="{0D108BD9-81ED-4DB2-BD59-A6C34878D82A}">
                    <a16:rowId xmlns:a16="http://schemas.microsoft.com/office/drawing/2014/main" val="2906632284"/>
                  </a:ext>
                </a:extLst>
              </a:tr>
              <a:tr h="370840">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tc>
                <a:extLst>
                  <a:ext uri="{0D108BD9-81ED-4DB2-BD59-A6C34878D82A}">
                    <a16:rowId xmlns:a16="http://schemas.microsoft.com/office/drawing/2014/main" val="2290182931"/>
                  </a:ext>
                </a:extLst>
              </a:tr>
              <a:tr h="370840">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tc>
                <a:extLst>
                  <a:ext uri="{0D108BD9-81ED-4DB2-BD59-A6C34878D82A}">
                    <a16:rowId xmlns:a16="http://schemas.microsoft.com/office/drawing/2014/main" val="3006987753"/>
                  </a:ext>
                </a:extLst>
              </a:tr>
              <a:tr h="370840">
                <a:tc>
                  <a:txBody>
                    <a:bodyPr/>
                    <a:lstStyle/>
                    <a:p>
                      <a:pPr algn="ctr"/>
                      <a:r>
                        <a:rPr lang="es-MX" sz="3200" b="1" dirty="0"/>
                        <a:t>f</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tc>
                <a:extLst>
                  <a:ext uri="{0D108BD9-81ED-4DB2-BD59-A6C34878D82A}">
                    <a16:rowId xmlns:a16="http://schemas.microsoft.com/office/drawing/2014/main" val="2284597239"/>
                  </a:ext>
                </a:extLst>
              </a:tr>
            </a:tbl>
          </a:graphicData>
        </a:graphic>
      </p:graphicFrame>
    </p:spTree>
    <p:extLst>
      <p:ext uri="{BB962C8B-B14F-4D97-AF65-F5344CB8AC3E}">
        <p14:creationId xmlns:p14="http://schemas.microsoft.com/office/powerpoint/2010/main" val="1716877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DFF0717-42AA-43D3-8FD4-A0BAF67B028E}"/>
              </a:ext>
            </a:extLst>
          </p:cNvPr>
          <p:cNvSpPr txBox="1"/>
          <p:nvPr/>
        </p:nvSpPr>
        <p:spPr>
          <a:xfrm>
            <a:off x="1794680" y="750205"/>
            <a:ext cx="4572000" cy="646331"/>
          </a:xfrm>
          <a:prstGeom prst="rect">
            <a:avLst/>
          </a:prstGeom>
          <a:noFill/>
        </p:spPr>
        <p:txBody>
          <a:bodyPr wrap="square">
            <a:spAutoFit/>
          </a:bodyPr>
          <a:lstStyle/>
          <a:p>
            <a:pPr algn="ctr"/>
            <a:r>
              <a:rPr lang="es-MX" sz="3600" dirty="0"/>
              <a:t>~ p ^ ~ q</a:t>
            </a:r>
          </a:p>
        </p:txBody>
      </p:sp>
      <p:graphicFrame>
        <p:nvGraphicFramePr>
          <p:cNvPr id="4" name="Tabla 3">
            <a:extLst>
              <a:ext uri="{FF2B5EF4-FFF2-40B4-BE49-F238E27FC236}">
                <a16:creationId xmlns:a16="http://schemas.microsoft.com/office/drawing/2014/main" id="{317D8038-5FBA-43D7-AA17-63B8AC25E95E}"/>
              </a:ext>
            </a:extLst>
          </p:cNvPr>
          <p:cNvGraphicFramePr>
            <a:graphicFrameLocks noGrp="1"/>
          </p:cNvGraphicFramePr>
          <p:nvPr>
            <p:extLst>
              <p:ext uri="{D42A27DB-BD31-4B8C-83A1-F6EECF244321}">
                <p14:modId xmlns:p14="http://schemas.microsoft.com/office/powerpoint/2010/main" val="3961967603"/>
              </p:ext>
            </p:extLst>
          </p:nvPr>
        </p:nvGraphicFramePr>
        <p:xfrm>
          <a:off x="1166883" y="1737360"/>
          <a:ext cx="6898944" cy="3383280"/>
        </p:xfrm>
        <a:graphic>
          <a:graphicData uri="http://schemas.openxmlformats.org/drawingml/2006/table">
            <a:tbl>
              <a:tblPr firstRow="1" bandRow="1">
                <a:tableStyleId>{5C22544A-7EE6-4342-B048-85BDC9FD1C3A}</a:tableStyleId>
              </a:tblPr>
              <a:tblGrid>
                <a:gridCol w="1724736">
                  <a:extLst>
                    <a:ext uri="{9D8B030D-6E8A-4147-A177-3AD203B41FA5}">
                      <a16:colId xmlns:a16="http://schemas.microsoft.com/office/drawing/2014/main" val="194726079"/>
                    </a:ext>
                  </a:extLst>
                </a:gridCol>
                <a:gridCol w="1724736">
                  <a:extLst>
                    <a:ext uri="{9D8B030D-6E8A-4147-A177-3AD203B41FA5}">
                      <a16:colId xmlns:a16="http://schemas.microsoft.com/office/drawing/2014/main" val="3157171909"/>
                    </a:ext>
                  </a:extLst>
                </a:gridCol>
                <a:gridCol w="862368">
                  <a:extLst>
                    <a:ext uri="{9D8B030D-6E8A-4147-A177-3AD203B41FA5}">
                      <a16:colId xmlns:a16="http://schemas.microsoft.com/office/drawing/2014/main" val="1019487721"/>
                    </a:ext>
                  </a:extLst>
                </a:gridCol>
                <a:gridCol w="862368">
                  <a:extLst>
                    <a:ext uri="{9D8B030D-6E8A-4147-A177-3AD203B41FA5}">
                      <a16:colId xmlns:a16="http://schemas.microsoft.com/office/drawing/2014/main" val="47054901"/>
                    </a:ext>
                  </a:extLst>
                </a:gridCol>
                <a:gridCol w="1724736">
                  <a:extLst>
                    <a:ext uri="{9D8B030D-6E8A-4147-A177-3AD203B41FA5}">
                      <a16:colId xmlns:a16="http://schemas.microsoft.com/office/drawing/2014/main" val="123358237"/>
                    </a:ext>
                  </a:extLst>
                </a:gridCol>
              </a:tblGrid>
              <a:tr h="0">
                <a:tc>
                  <a:txBody>
                    <a:bodyPr/>
                    <a:lstStyle/>
                    <a:p>
                      <a:pPr algn="ctr"/>
                      <a:r>
                        <a:rPr lang="es-MX" sz="3200" b="1" dirty="0"/>
                        <a:t>P</a:t>
                      </a:r>
                      <a:endParaRPr lang="es-CL" sz="3200" b="1" dirty="0"/>
                    </a:p>
                  </a:txBody>
                  <a:tcPr/>
                </a:tc>
                <a:tc>
                  <a:txBody>
                    <a:bodyPr/>
                    <a:lstStyle/>
                    <a:p>
                      <a:pPr algn="ctr"/>
                      <a:r>
                        <a:rPr lang="es-MX" sz="3200" b="1" dirty="0"/>
                        <a:t>Q</a:t>
                      </a:r>
                      <a:endParaRPr lang="es-CL" sz="3200" b="1" dirty="0"/>
                    </a:p>
                  </a:txBody>
                  <a:tcPr/>
                </a:tc>
                <a:tc>
                  <a:txBody>
                    <a:bodyPr/>
                    <a:lstStyle/>
                    <a:p>
                      <a:pPr algn="ctr"/>
                      <a:r>
                        <a:rPr lang="es-MX" sz="3200" dirty="0"/>
                        <a:t>~ p</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r>
                        <a:rPr lang="es-MX" sz="3200" dirty="0"/>
                        <a:t>~ q</a:t>
                      </a:r>
                      <a:endParaRPr lang="es-CL" sz="3200" b="1"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3200" dirty="0"/>
                        <a:t>~ p ^ ~ q</a:t>
                      </a:r>
                    </a:p>
                    <a:p>
                      <a:pPr algn="ctr"/>
                      <a:endParaRPr lang="es-CL" sz="3200" b="1" dirty="0"/>
                    </a:p>
                  </a:txBody>
                  <a:tcPr/>
                </a:tc>
                <a:extLst>
                  <a:ext uri="{0D108BD9-81ED-4DB2-BD59-A6C34878D82A}">
                    <a16:rowId xmlns:a16="http://schemas.microsoft.com/office/drawing/2014/main" val="1916821393"/>
                  </a:ext>
                </a:extLst>
              </a:tr>
              <a:tr h="370840">
                <a:tc>
                  <a:txBody>
                    <a:bodyPr/>
                    <a:lstStyle/>
                    <a:p>
                      <a:pPr algn="ctr"/>
                      <a:r>
                        <a:rPr lang="es-MX" sz="3200" b="1" dirty="0"/>
                        <a:t>V</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r>
                        <a:rPr lang="es-MX" sz="3200" b="1" dirty="0"/>
                        <a:t>F</a:t>
                      </a: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F</a:t>
                      </a:r>
                      <a:endParaRPr lang="es-CL" sz="3200" b="1" dirty="0"/>
                    </a:p>
                  </a:txBody>
                  <a:tcPr/>
                </a:tc>
                <a:extLst>
                  <a:ext uri="{0D108BD9-81ED-4DB2-BD59-A6C34878D82A}">
                    <a16:rowId xmlns:a16="http://schemas.microsoft.com/office/drawing/2014/main" val="720317548"/>
                  </a:ext>
                </a:extLst>
              </a:tr>
              <a:tr h="370840">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F</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r>
                        <a:rPr lang="es-MX" sz="3200" b="1" dirty="0"/>
                        <a:t>V</a:t>
                      </a: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F</a:t>
                      </a:r>
                      <a:endParaRPr lang="es-CL" sz="3200" b="1" dirty="0"/>
                    </a:p>
                  </a:txBody>
                  <a:tcPr/>
                </a:tc>
                <a:extLst>
                  <a:ext uri="{0D108BD9-81ED-4DB2-BD59-A6C34878D82A}">
                    <a16:rowId xmlns:a16="http://schemas.microsoft.com/office/drawing/2014/main" val="1358638887"/>
                  </a:ext>
                </a:extLst>
              </a:tr>
              <a:tr h="370840">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V</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r>
                        <a:rPr lang="es-MX" sz="3200" b="1" dirty="0"/>
                        <a:t>F</a:t>
                      </a: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F</a:t>
                      </a:r>
                      <a:endParaRPr lang="es-CL" sz="3200" b="1" dirty="0"/>
                    </a:p>
                  </a:txBody>
                  <a:tcPr/>
                </a:tc>
                <a:extLst>
                  <a:ext uri="{0D108BD9-81ED-4DB2-BD59-A6C34878D82A}">
                    <a16:rowId xmlns:a16="http://schemas.microsoft.com/office/drawing/2014/main" val="1003592697"/>
                  </a:ext>
                </a:extLst>
              </a:tr>
              <a:tr h="370840">
                <a:tc>
                  <a:txBody>
                    <a:bodyPr/>
                    <a:lstStyle/>
                    <a:p>
                      <a:pPr algn="ctr"/>
                      <a:r>
                        <a:rPr lang="es-MX" sz="3200" b="1" dirty="0"/>
                        <a:t>f</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r>
                        <a:rPr lang="es-MX" sz="3200" b="1" dirty="0"/>
                        <a:t>V</a:t>
                      </a: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V</a:t>
                      </a:r>
                      <a:endParaRPr lang="es-CL" sz="3200" b="1" dirty="0"/>
                    </a:p>
                  </a:txBody>
                  <a:tcPr/>
                </a:tc>
                <a:extLst>
                  <a:ext uri="{0D108BD9-81ED-4DB2-BD59-A6C34878D82A}">
                    <a16:rowId xmlns:a16="http://schemas.microsoft.com/office/drawing/2014/main" val="287202133"/>
                  </a:ext>
                </a:extLst>
              </a:tr>
            </a:tbl>
          </a:graphicData>
        </a:graphic>
      </p:graphicFrame>
    </p:spTree>
    <p:extLst>
      <p:ext uri="{BB962C8B-B14F-4D97-AF65-F5344CB8AC3E}">
        <p14:creationId xmlns:p14="http://schemas.microsoft.com/office/powerpoint/2010/main" val="1811425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1E843C-E780-4B37-A321-F33AD11FB135}"/>
              </a:ext>
            </a:extLst>
          </p:cNvPr>
          <p:cNvSpPr txBox="1"/>
          <p:nvPr/>
        </p:nvSpPr>
        <p:spPr>
          <a:xfrm>
            <a:off x="2108579" y="750206"/>
            <a:ext cx="4572000" cy="707886"/>
          </a:xfrm>
          <a:prstGeom prst="rect">
            <a:avLst/>
          </a:prstGeom>
          <a:noFill/>
        </p:spPr>
        <p:txBody>
          <a:bodyPr wrap="square">
            <a:spAutoFit/>
          </a:bodyPr>
          <a:lstStyle/>
          <a:p>
            <a:pPr algn="ctr"/>
            <a:r>
              <a:rPr lang="es-MX" sz="4000" dirty="0"/>
              <a:t>p ^ ~ q</a:t>
            </a:r>
          </a:p>
        </p:txBody>
      </p:sp>
      <p:graphicFrame>
        <p:nvGraphicFramePr>
          <p:cNvPr id="4" name="Tabla 3">
            <a:extLst>
              <a:ext uri="{FF2B5EF4-FFF2-40B4-BE49-F238E27FC236}">
                <a16:creationId xmlns:a16="http://schemas.microsoft.com/office/drawing/2014/main" id="{75B8558C-CB46-4DA3-B692-72FDA8BB12B5}"/>
              </a:ext>
            </a:extLst>
          </p:cNvPr>
          <p:cNvGraphicFramePr>
            <a:graphicFrameLocks noGrp="1"/>
          </p:cNvGraphicFramePr>
          <p:nvPr>
            <p:extLst>
              <p:ext uri="{D42A27DB-BD31-4B8C-83A1-F6EECF244321}">
                <p14:modId xmlns:p14="http://schemas.microsoft.com/office/powerpoint/2010/main" val="3323610109"/>
              </p:ext>
            </p:extLst>
          </p:nvPr>
        </p:nvGraphicFramePr>
        <p:xfrm>
          <a:off x="1439838" y="2237289"/>
          <a:ext cx="6898944" cy="3383280"/>
        </p:xfrm>
        <a:graphic>
          <a:graphicData uri="http://schemas.openxmlformats.org/drawingml/2006/table">
            <a:tbl>
              <a:tblPr firstRow="1" bandRow="1">
                <a:tableStyleId>{5C22544A-7EE6-4342-B048-85BDC9FD1C3A}</a:tableStyleId>
              </a:tblPr>
              <a:tblGrid>
                <a:gridCol w="1724736">
                  <a:extLst>
                    <a:ext uri="{9D8B030D-6E8A-4147-A177-3AD203B41FA5}">
                      <a16:colId xmlns:a16="http://schemas.microsoft.com/office/drawing/2014/main" val="194726079"/>
                    </a:ext>
                  </a:extLst>
                </a:gridCol>
                <a:gridCol w="1724736">
                  <a:extLst>
                    <a:ext uri="{9D8B030D-6E8A-4147-A177-3AD203B41FA5}">
                      <a16:colId xmlns:a16="http://schemas.microsoft.com/office/drawing/2014/main" val="3157171909"/>
                    </a:ext>
                  </a:extLst>
                </a:gridCol>
                <a:gridCol w="862368">
                  <a:extLst>
                    <a:ext uri="{9D8B030D-6E8A-4147-A177-3AD203B41FA5}">
                      <a16:colId xmlns:a16="http://schemas.microsoft.com/office/drawing/2014/main" val="1019487721"/>
                    </a:ext>
                  </a:extLst>
                </a:gridCol>
                <a:gridCol w="862368">
                  <a:extLst>
                    <a:ext uri="{9D8B030D-6E8A-4147-A177-3AD203B41FA5}">
                      <a16:colId xmlns:a16="http://schemas.microsoft.com/office/drawing/2014/main" val="47054901"/>
                    </a:ext>
                  </a:extLst>
                </a:gridCol>
                <a:gridCol w="1724736">
                  <a:extLst>
                    <a:ext uri="{9D8B030D-6E8A-4147-A177-3AD203B41FA5}">
                      <a16:colId xmlns:a16="http://schemas.microsoft.com/office/drawing/2014/main" val="123358237"/>
                    </a:ext>
                  </a:extLst>
                </a:gridCol>
              </a:tblGrid>
              <a:tr h="0">
                <a:tc>
                  <a:txBody>
                    <a:bodyPr/>
                    <a:lstStyle/>
                    <a:p>
                      <a:pPr algn="ctr"/>
                      <a:r>
                        <a:rPr lang="es-MX" sz="3200" b="1" dirty="0"/>
                        <a:t>P</a:t>
                      </a:r>
                      <a:endParaRPr lang="es-CL" sz="3200" b="1" dirty="0"/>
                    </a:p>
                  </a:txBody>
                  <a:tcPr/>
                </a:tc>
                <a:tc>
                  <a:txBody>
                    <a:bodyPr/>
                    <a:lstStyle/>
                    <a:p>
                      <a:pPr algn="ctr"/>
                      <a:r>
                        <a:rPr lang="es-MX" sz="3200" b="1" dirty="0"/>
                        <a:t>Q</a:t>
                      </a:r>
                      <a:endParaRPr lang="es-CL" sz="3200" b="1" dirty="0"/>
                    </a:p>
                  </a:txBody>
                  <a:tcPr/>
                </a:tc>
                <a:tc>
                  <a:txBody>
                    <a:bodyPr/>
                    <a:lstStyle/>
                    <a:p>
                      <a:pPr algn="ctr"/>
                      <a:r>
                        <a:rPr lang="es-MX" sz="3200" dirty="0"/>
                        <a:t>~ q</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endParaRPr lang="es-CL" sz="3200" b="1"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3200" dirty="0"/>
                        <a:t>p ^ ~ q</a:t>
                      </a:r>
                    </a:p>
                    <a:p>
                      <a:pPr algn="ctr"/>
                      <a:endParaRPr lang="es-CL" sz="3200" b="1" dirty="0"/>
                    </a:p>
                  </a:txBody>
                  <a:tcPr/>
                </a:tc>
                <a:extLst>
                  <a:ext uri="{0D108BD9-81ED-4DB2-BD59-A6C34878D82A}">
                    <a16:rowId xmlns:a16="http://schemas.microsoft.com/office/drawing/2014/main" val="1916821393"/>
                  </a:ext>
                </a:extLst>
              </a:tr>
              <a:tr h="370840">
                <a:tc>
                  <a:txBody>
                    <a:bodyPr/>
                    <a:lstStyle/>
                    <a:p>
                      <a:pPr algn="ctr"/>
                      <a:r>
                        <a:rPr lang="es-MX" sz="3200" b="1" dirty="0"/>
                        <a:t>V</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F</a:t>
                      </a:r>
                      <a:endParaRPr lang="es-CL" sz="3200" b="1" dirty="0"/>
                    </a:p>
                  </a:txBody>
                  <a:tcPr/>
                </a:tc>
                <a:extLst>
                  <a:ext uri="{0D108BD9-81ED-4DB2-BD59-A6C34878D82A}">
                    <a16:rowId xmlns:a16="http://schemas.microsoft.com/office/drawing/2014/main" val="720317548"/>
                  </a:ext>
                </a:extLst>
              </a:tr>
              <a:tr h="370840">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V</a:t>
                      </a:r>
                      <a:endParaRPr lang="es-CL" sz="3200" b="1" dirty="0"/>
                    </a:p>
                  </a:txBody>
                  <a:tcPr/>
                </a:tc>
                <a:extLst>
                  <a:ext uri="{0D108BD9-81ED-4DB2-BD59-A6C34878D82A}">
                    <a16:rowId xmlns:a16="http://schemas.microsoft.com/office/drawing/2014/main" val="1358638887"/>
                  </a:ext>
                </a:extLst>
              </a:tr>
              <a:tr h="370840">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tc>
                <a:tc>
                  <a:txBody>
                    <a:bodyPr/>
                    <a:lstStyle/>
                    <a:p>
                      <a:pPr algn="ctr"/>
                      <a:r>
                        <a:rPr lang="es-MX" sz="3200" b="1" dirty="0"/>
                        <a:t>F</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F</a:t>
                      </a:r>
                      <a:endParaRPr lang="es-CL" sz="3200" b="1" dirty="0"/>
                    </a:p>
                  </a:txBody>
                  <a:tcPr/>
                </a:tc>
                <a:extLst>
                  <a:ext uri="{0D108BD9-81ED-4DB2-BD59-A6C34878D82A}">
                    <a16:rowId xmlns:a16="http://schemas.microsoft.com/office/drawing/2014/main" val="1003592697"/>
                  </a:ext>
                </a:extLst>
              </a:tr>
              <a:tr h="370840">
                <a:tc>
                  <a:txBody>
                    <a:bodyPr/>
                    <a:lstStyle/>
                    <a:p>
                      <a:pPr algn="ctr"/>
                      <a:r>
                        <a:rPr lang="es-MX" sz="3200" b="1" dirty="0"/>
                        <a:t>f</a:t>
                      </a:r>
                      <a:endParaRPr lang="es-CL" sz="3200" b="1" dirty="0"/>
                    </a:p>
                  </a:txBody>
                  <a:tcPr/>
                </a:tc>
                <a:tc>
                  <a:txBody>
                    <a:bodyPr/>
                    <a:lstStyle/>
                    <a:p>
                      <a:pPr algn="ctr"/>
                      <a:r>
                        <a:rPr lang="es-MX" sz="3200" b="1" dirty="0"/>
                        <a:t>f</a:t>
                      </a:r>
                      <a:endParaRPr lang="es-CL" sz="3200" b="1" dirty="0"/>
                    </a:p>
                  </a:txBody>
                  <a:tcPr/>
                </a:tc>
                <a:tc>
                  <a:txBody>
                    <a:bodyPr/>
                    <a:lstStyle/>
                    <a:p>
                      <a:pPr algn="ctr"/>
                      <a:r>
                        <a:rPr lang="es-MX" sz="3200" b="1" dirty="0"/>
                        <a:t>V</a:t>
                      </a:r>
                      <a:endParaRPr lang="es-CL" sz="3200" b="1" dirty="0"/>
                    </a:p>
                  </a:txBody>
                  <a:tcPr>
                    <a:lnR w="12700" cap="flat" cmpd="sng" algn="ctr">
                      <a:solidFill>
                        <a:schemeClr val="tx1"/>
                      </a:solidFill>
                      <a:prstDash val="solid"/>
                      <a:round/>
                      <a:headEnd type="none" w="med" len="med"/>
                      <a:tailEnd type="none" w="med" len="med"/>
                    </a:lnR>
                  </a:tcPr>
                </a:tc>
                <a:tc>
                  <a:txBody>
                    <a:bodyPr/>
                    <a:lstStyle/>
                    <a:p>
                      <a:pPr algn="ctr"/>
                      <a:endParaRPr lang="es-CL" sz="3200" b="1" dirty="0"/>
                    </a:p>
                  </a:txBody>
                  <a:tcPr>
                    <a:lnL w="12700" cap="flat" cmpd="sng" algn="ctr">
                      <a:solidFill>
                        <a:schemeClr val="tx1"/>
                      </a:solidFill>
                      <a:prstDash val="solid"/>
                      <a:round/>
                      <a:headEnd type="none" w="med" len="med"/>
                      <a:tailEnd type="none" w="med" len="med"/>
                    </a:lnL>
                  </a:tcPr>
                </a:tc>
                <a:tc>
                  <a:txBody>
                    <a:bodyPr/>
                    <a:lstStyle/>
                    <a:p>
                      <a:pPr algn="ctr"/>
                      <a:r>
                        <a:rPr lang="es-MX" sz="3200" b="1" dirty="0"/>
                        <a:t>F</a:t>
                      </a:r>
                      <a:endParaRPr lang="es-CL" sz="3200" b="1" dirty="0"/>
                    </a:p>
                  </a:txBody>
                  <a:tcPr/>
                </a:tc>
                <a:extLst>
                  <a:ext uri="{0D108BD9-81ED-4DB2-BD59-A6C34878D82A}">
                    <a16:rowId xmlns:a16="http://schemas.microsoft.com/office/drawing/2014/main" val="287202133"/>
                  </a:ext>
                </a:extLst>
              </a:tr>
            </a:tbl>
          </a:graphicData>
        </a:graphic>
      </p:graphicFrame>
      <p:cxnSp>
        <p:nvCxnSpPr>
          <p:cNvPr id="6" name="Conector recto de flecha 5">
            <a:extLst>
              <a:ext uri="{FF2B5EF4-FFF2-40B4-BE49-F238E27FC236}">
                <a16:creationId xmlns:a16="http://schemas.microsoft.com/office/drawing/2014/main" id="{1BD5B33E-4A88-41FE-8A96-7FE29EDBD88B}"/>
              </a:ext>
            </a:extLst>
          </p:cNvPr>
          <p:cNvCxnSpPr>
            <a:cxnSpLocks/>
          </p:cNvCxnSpPr>
          <p:nvPr/>
        </p:nvCxnSpPr>
        <p:spPr>
          <a:xfrm flipH="1">
            <a:off x="2709080" y="1237431"/>
            <a:ext cx="975816" cy="8391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ector recto de flecha 7">
            <a:extLst>
              <a:ext uri="{FF2B5EF4-FFF2-40B4-BE49-F238E27FC236}">
                <a16:creationId xmlns:a16="http://schemas.microsoft.com/office/drawing/2014/main" id="{EF79BBD8-5079-415F-AA5E-5B6CB598F1DB}"/>
              </a:ext>
            </a:extLst>
          </p:cNvPr>
          <p:cNvCxnSpPr>
            <a:cxnSpLocks/>
          </p:cNvCxnSpPr>
          <p:nvPr/>
        </p:nvCxnSpPr>
        <p:spPr>
          <a:xfrm>
            <a:off x="5131558" y="1458092"/>
            <a:ext cx="304800" cy="680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(24-6 </a:t>
            </a:r>
            <a:r>
              <a:rPr lang="es-CL" b="1" dirty="0" err="1">
                <a:latin typeface="Segoe UI" panose="020B0502040204020203" pitchFamily="34" charset="0"/>
                <a:cs typeface="Segoe UI" panose="020B0502040204020203" pitchFamily="34" charset="0"/>
              </a:rPr>
              <a:t>hrs</a:t>
            </a:r>
            <a:r>
              <a:rPr lang="es-CL" b="1" dirty="0">
                <a:latin typeface="Segoe UI" panose="020B0502040204020203" pitchFamily="34" charset="0"/>
                <a:cs typeface="Segoe UI" panose="020B0502040204020203" pitchFamily="34" charset="0"/>
              </a:rPr>
              <a:t>)</a:t>
            </a:r>
          </a:p>
        </p:txBody>
      </p:sp>
      <p:sp>
        <p:nvSpPr>
          <p:cNvPr id="2" name="CuadroTexto 1">
            <a:extLst>
              <a:ext uri="{FF2B5EF4-FFF2-40B4-BE49-F238E27FC236}">
                <a16:creationId xmlns:a16="http://schemas.microsoft.com/office/drawing/2014/main" id="{3D7ACA41-F0BD-4CA8-9780-FE88E706B5E5}"/>
              </a:ext>
            </a:extLst>
          </p:cNvPr>
          <p:cNvSpPr txBox="1"/>
          <p:nvPr/>
        </p:nvSpPr>
        <p:spPr>
          <a:xfrm>
            <a:off x="747584" y="1332380"/>
            <a:ext cx="7332637" cy="1754326"/>
          </a:xfrm>
          <a:prstGeom prst="rect">
            <a:avLst/>
          </a:prstGeom>
          <a:noFill/>
        </p:spPr>
        <p:txBody>
          <a:bodyPr wrap="square" rtlCol="0">
            <a:spAutoFit/>
          </a:bodyPr>
          <a:lstStyle/>
          <a:p>
            <a:r>
              <a:rPr lang="es-CL" dirty="0"/>
              <a:t>Cálculo proposicional</a:t>
            </a:r>
          </a:p>
          <a:p>
            <a:endParaRPr lang="es-CL" dirty="0"/>
          </a:p>
          <a:p>
            <a:r>
              <a:rPr lang="es-CL" dirty="0"/>
              <a:t>Cuando una proposición se construye a partir de otras proposiciones, (mediante conectivos lógicos), el valor de verdad lo determinan los valores de verdad de las proposiciones originales.</a:t>
            </a:r>
          </a:p>
          <a:p>
            <a:endParaRPr lang="es-CL" dirty="0"/>
          </a:p>
        </p:txBody>
      </p:sp>
      <p:sp>
        <p:nvSpPr>
          <p:cNvPr id="7" name="CuadroTexto 6">
            <a:extLst>
              <a:ext uri="{FF2B5EF4-FFF2-40B4-BE49-F238E27FC236}">
                <a16:creationId xmlns:a16="http://schemas.microsoft.com/office/drawing/2014/main" id="{BCEB3945-FF63-4281-B884-53E8C24EA15C}"/>
              </a:ext>
            </a:extLst>
          </p:cNvPr>
          <p:cNvSpPr txBox="1"/>
          <p:nvPr/>
        </p:nvSpPr>
        <p:spPr>
          <a:xfrm>
            <a:off x="795631" y="2255710"/>
            <a:ext cx="7014117" cy="923330"/>
          </a:xfrm>
          <a:prstGeom prst="rect">
            <a:avLst/>
          </a:prstGeom>
          <a:noFill/>
        </p:spPr>
        <p:txBody>
          <a:bodyPr wrap="square" rtlCol="0">
            <a:spAutoFit/>
          </a:bodyPr>
          <a:lstStyle/>
          <a:p>
            <a:pPr marL="285750" indent="-285750">
              <a:buFont typeface="Arial" panose="020B0604020202020204" pitchFamily="34" charset="0"/>
              <a:buChar char="•"/>
            </a:pPr>
            <a:endParaRPr lang="es-CL" dirty="0"/>
          </a:p>
          <a:p>
            <a:endParaRPr lang="es-CL" dirty="0"/>
          </a:p>
          <a:p>
            <a:r>
              <a:rPr lang="es-CL" b="1" dirty="0"/>
              <a:t>Tablas de verdad</a:t>
            </a:r>
          </a:p>
        </p:txBody>
      </p:sp>
      <p:graphicFrame>
        <p:nvGraphicFramePr>
          <p:cNvPr id="8" name="Tabla 7">
            <a:extLst>
              <a:ext uri="{FF2B5EF4-FFF2-40B4-BE49-F238E27FC236}">
                <a16:creationId xmlns:a16="http://schemas.microsoft.com/office/drawing/2014/main" id="{D778B731-C684-4709-8301-FD307FA68EA5}"/>
              </a:ext>
            </a:extLst>
          </p:cNvPr>
          <p:cNvGraphicFramePr>
            <a:graphicFrameLocks noGrp="1"/>
          </p:cNvGraphicFramePr>
          <p:nvPr>
            <p:extLst>
              <p:ext uri="{D42A27DB-BD31-4B8C-83A1-F6EECF244321}">
                <p14:modId xmlns:p14="http://schemas.microsoft.com/office/powerpoint/2010/main" val="255879797"/>
              </p:ext>
            </p:extLst>
          </p:nvPr>
        </p:nvGraphicFramePr>
        <p:xfrm>
          <a:off x="2483759" y="4064230"/>
          <a:ext cx="3978773" cy="2397760"/>
        </p:xfrm>
        <a:graphic>
          <a:graphicData uri="http://schemas.openxmlformats.org/drawingml/2006/table">
            <a:tbl>
              <a:tblPr firstRow="1" bandRow="1">
                <a:tableStyleId>{5C22544A-7EE6-4342-B048-85BDC9FD1C3A}</a:tableStyleId>
              </a:tblPr>
              <a:tblGrid>
                <a:gridCol w="1351687">
                  <a:extLst>
                    <a:ext uri="{9D8B030D-6E8A-4147-A177-3AD203B41FA5}">
                      <a16:colId xmlns:a16="http://schemas.microsoft.com/office/drawing/2014/main" val="3092453399"/>
                    </a:ext>
                  </a:extLst>
                </a:gridCol>
                <a:gridCol w="1306286">
                  <a:extLst>
                    <a:ext uri="{9D8B030D-6E8A-4147-A177-3AD203B41FA5}">
                      <a16:colId xmlns:a16="http://schemas.microsoft.com/office/drawing/2014/main" val="2197114657"/>
                    </a:ext>
                  </a:extLst>
                </a:gridCol>
                <a:gridCol w="1320800">
                  <a:extLst>
                    <a:ext uri="{9D8B030D-6E8A-4147-A177-3AD203B41FA5}">
                      <a16:colId xmlns:a16="http://schemas.microsoft.com/office/drawing/2014/main" val="2954767806"/>
                    </a:ext>
                  </a:extLst>
                </a:gridCol>
              </a:tblGrid>
              <a:tr h="370840">
                <a:tc>
                  <a:txBody>
                    <a:bodyPr/>
                    <a:lstStyle/>
                    <a:p>
                      <a:pPr algn="ctr"/>
                      <a:r>
                        <a:rPr lang="es-CL" dirty="0"/>
                        <a:t>Proposición</a:t>
                      </a:r>
                      <a:r>
                        <a:rPr lang="es-CL" baseline="0" dirty="0"/>
                        <a:t> P</a:t>
                      </a:r>
                      <a:endParaRPr lang="es-CL"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CL" dirty="0"/>
                        <a:t>Proposición</a:t>
                      </a:r>
                      <a:r>
                        <a:rPr lang="es-CL" baseline="0" dirty="0"/>
                        <a:t> Q</a:t>
                      </a:r>
                      <a:endParaRPr lang="es-CL" dirty="0"/>
                    </a:p>
                    <a:p>
                      <a:pPr algn="ctr"/>
                      <a:endParaRPr lang="es-CL" dirty="0"/>
                    </a:p>
                  </a:txBody>
                  <a:tcPr/>
                </a:tc>
                <a:tc>
                  <a:txBody>
                    <a:bodyPr/>
                    <a:lstStyle/>
                    <a:p>
                      <a:pPr algn="ctr"/>
                      <a:r>
                        <a:rPr lang="es-CL" dirty="0"/>
                        <a:t> Resultante ( </a:t>
                      </a:r>
                      <a:r>
                        <a:rPr lang="es-CL" i="1" dirty="0"/>
                        <a:t>f </a:t>
                      </a:r>
                      <a:r>
                        <a:rPr lang="es-CL" dirty="0"/>
                        <a:t>)</a:t>
                      </a:r>
                    </a:p>
                  </a:txBody>
                  <a:tcPr/>
                </a:tc>
                <a:extLst>
                  <a:ext uri="{0D108BD9-81ED-4DB2-BD59-A6C34878D82A}">
                    <a16:rowId xmlns:a16="http://schemas.microsoft.com/office/drawing/2014/main" val="2986443271"/>
                  </a:ext>
                </a:extLst>
              </a:tr>
              <a:tr h="370840">
                <a:tc>
                  <a:txBody>
                    <a:bodyPr/>
                    <a:lstStyle/>
                    <a:p>
                      <a:pPr algn="ctr"/>
                      <a:r>
                        <a:rPr lang="es-CL" dirty="0"/>
                        <a:t>F</a:t>
                      </a:r>
                    </a:p>
                  </a:txBody>
                  <a:tcPr/>
                </a:tc>
                <a:tc>
                  <a:txBody>
                    <a:bodyPr/>
                    <a:lstStyle/>
                    <a:p>
                      <a:pPr algn="ctr"/>
                      <a:r>
                        <a:rPr lang="es-CL" dirty="0"/>
                        <a:t>F</a:t>
                      </a:r>
                    </a:p>
                  </a:txBody>
                  <a:tcPr/>
                </a:tc>
                <a:tc>
                  <a:txBody>
                    <a:bodyPr/>
                    <a:lstStyle/>
                    <a:p>
                      <a:pPr algn="ctr"/>
                      <a:r>
                        <a:rPr lang="es-CL" dirty="0"/>
                        <a:t>F</a:t>
                      </a:r>
                    </a:p>
                  </a:txBody>
                  <a:tcPr/>
                </a:tc>
                <a:extLst>
                  <a:ext uri="{0D108BD9-81ED-4DB2-BD59-A6C34878D82A}">
                    <a16:rowId xmlns:a16="http://schemas.microsoft.com/office/drawing/2014/main" val="2166123753"/>
                  </a:ext>
                </a:extLst>
              </a:tr>
              <a:tr h="370840">
                <a:tc>
                  <a:txBody>
                    <a:bodyPr/>
                    <a:lstStyle/>
                    <a:p>
                      <a:pPr algn="ctr"/>
                      <a:r>
                        <a:rPr lang="es-CL" dirty="0"/>
                        <a:t>F</a:t>
                      </a:r>
                    </a:p>
                  </a:txBody>
                  <a:tcPr/>
                </a:tc>
                <a:tc>
                  <a:txBody>
                    <a:bodyPr/>
                    <a:lstStyle/>
                    <a:p>
                      <a:pPr algn="ctr"/>
                      <a:r>
                        <a:rPr lang="es-CL" dirty="0"/>
                        <a:t>V</a:t>
                      </a:r>
                    </a:p>
                  </a:txBody>
                  <a:tcPr/>
                </a:tc>
                <a:tc>
                  <a:txBody>
                    <a:bodyPr/>
                    <a:lstStyle/>
                    <a:p>
                      <a:pPr algn="ctr"/>
                      <a:r>
                        <a:rPr lang="es-CL" dirty="0"/>
                        <a:t>V</a:t>
                      </a:r>
                    </a:p>
                  </a:txBody>
                  <a:tcPr/>
                </a:tc>
                <a:extLst>
                  <a:ext uri="{0D108BD9-81ED-4DB2-BD59-A6C34878D82A}">
                    <a16:rowId xmlns:a16="http://schemas.microsoft.com/office/drawing/2014/main" val="928566009"/>
                  </a:ext>
                </a:extLst>
              </a:tr>
              <a:tr h="370840">
                <a:tc>
                  <a:txBody>
                    <a:bodyPr/>
                    <a:lstStyle/>
                    <a:p>
                      <a:pPr algn="ctr"/>
                      <a:r>
                        <a:rPr lang="es-CL" dirty="0"/>
                        <a:t>V</a:t>
                      </a:r>
                    </a:p>
                  </a:txBody>
                  <a:tcPr/>
                </a:tc>
                <a:tc>
                  <a:txBody>
                    <a:bodyPr/>
                    <a:lstStyle/>
                    <a:p>
                      <a:pPr algn="ctr"/>
                      <a:r>
                        <a:rPr lang="es-CL" dirty="0"/>
                        <a:t>F</a:t>
                      </a:r>
                    </a:p>
                  </a:txBody>
                  <a:tcPr/>
                </a:tc>
                <a:tc>
                  <a:txBody>
                    <a:bodyPr/>
                    <a:lstStyle/>
                    <a:p>
                      <a:pPr algn="ctr"/>
                      <a:r>
                        <a:rPr lang="es-CL" dirty="0"/>
                        <a:t>V</a:t>
                      </a:r>
                    </a:p>
                  </a:txBody>
                  <a:tcPr/>
                </a:tc>
                <a:extLst>
                  <a:ext uri="{0D108BD9-81ED-4DB2-BD59-A6C34878D82A}">
                    <a16:rowId xmlns:a16="http://schemas.microsoft.com/office/drawing/2014/main" val="3496305330"/>
                  </a:ext>
                </a:extLst>
              </a:tr>
              <a:tr h="370840">
                <a:tc>
                  <a:txBody>
                    <a:bodyPr/>
                    <a:lstStyle/>
                    <a:p>
                      <a:pPr algn="ctr"/>
                      <a:r>
                        <a:rPr lang="es-CL" dirty="0"/>
                        <a:t>V</a:t>
                      </a:r>
                    </a:p>
                  </a:txBody>
                  <a:tcPr/>
                </a:tc>
                <a:tc>
                  <a:txBody>
                    <a:bodyPr/>
                    <a:lstStyle/>
                    <a:p>
                      <a:pPr algn="ctr"/>
                      <a:r>
                        <a:rPr lang="es-CL" dirty="0"/>
                        <a:t>V</a:t>
                      </a:r>
                    </a:p>
                  </a:txBody>
                  <a:tcPr/>
                </a:tc>
                <a:tc>
                  <a:txBody>
                    <a:bodyPr/>
                    <a:lstStyle/>
                    <a:p>
                      <a:pPr algn="ctr"/>
                      <a:r>
                        <a:rPr lang="es-CL" dirty="0"/>
                        <a:t>V</a:t>
                      </a:r>
                    </a:p>
                  </a:txBody>
                  <a:tcPr/>
                </a:tc>
                <a:extLst>
                  <a:ext uri="{0D108BD9-81ED-4DB2-BD59-A6C34878D82A}">
                    <a16:rowId xmlns:a16="http://schemas.microsoft.com/office/drawing/2014/main" val="1479603500"/>
                  </a:ext>
                </a:extLst>
              </a:tr>
            </a:tbl>
          </a:graphicData>
        </a:graphic>
      </p:graphicFrame>
      <p:sp>
        <p:nvSpPr>
          <p:cNvPr id="9" name="CuadroTexto 8">
            <a:extLst>
              <a:ext uri="{FF2B5EF4-FFF2-40B4-BE49-F238E27FC236}">
                <a16:creationId xmlns:a16="http://schemas.microsoft.com/office/drawing/2014/main" id="{4F58EA4A-8C32-486A-805D-FB1A92BF0197}"/>
              </a:ext>
            </a:extLst>
          </p:cNvPr>
          <p:cNvSpPr txBox="1"/>
          <p:nvPr/>
        </p:nvSpPr>
        <p:spPr>
          <a:xfrm>
            <a:off x="2496193" y="3448242"/>
            <a:ext cx="3412273" cy="369332"/>
          </a:xfrm>
          <a:prstGeom prst="rect">
            <a:avLst/>
          </a:prstGeom>
          <a:noFill/>
        </p:spPr>
        <p:txBody>
          <a:bodyPr wrap="square" rtlCol="0">
            <a:spAutoFit/>
          </a:bodyPr>
          <a:lstStyle/>
          <a:p>
            <a:r>
              <a:rPr lang="es-CL" dirty="0"/>
              <a:t>Tabla de Verdad operador </a:t>
            </a:r>
            <a:r>
              <a:rPr lang="es-CL" b="1" dirty="0"/>
              <a:t>OR</a:t>
            </a:r>
          </a:p>
        </p:txBody>
      </p:sp>
    </p:spTree>
    <p:extLst>
      <p:ext uri="{BB962C8B-B14F-4D97-AF65-F5344CB8AC3E}">
        <p14:creationId xmlns:p14="http://schemas.microsoft.com/office/powerpoint/2010/main" val="186325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(24-6 </a:t>
            </a:r>
            <a:r>
              <a:rPr lang="es-CL" b="1" dirty="0" err="1">
                <a:latin typeface="Segoe UI" panose="020B0502040204020203" pitchFamily="34" charset="0"/>
                <a:cs typeface="Segoe UI" panose="020B0502040204020203" pitchFamily="34" charset="0"/>
              </a:rPr>
              <a:t>hrs</a:t>
            </a:r>
            <a:r>
              <a:rPr lang="es-CL" b="1" dirty="0">
                <a:latin typeface="Segoe UI" panose="020B0502040204020203" pitchFamily="34" charset="0"/>
                <a:cs typeface="Segoe UI" panose="020B0502040204020203" pitchFamily="34" charset="0"/>
              </a:rPr>
              <a:t>)</a:t>
            </a:r>
          </a:p>
        </p:txBody>
      </p:sp>
      <p:sp>
        <p:nvSpPr>
          <p:cNvPr id="7" name="CuadroTexto 6">
            <a:extLst>
              <a:ext uri="{FF2B5EF4-FFF2-40B4-BE49-F238E27FC236}">
                <a16:creationId xmlns:a16="http://schemas.microsoft.com/office/drawing/2014/main" id="{2786EB50-563E-490C-B38D-6CD08288C6D8}"/>
              </a:ext>
            </a:extLst>
          </p:cNvPr>
          <p:cNvSpPr txBox="1"/>
          <p:nvPr/>
        </p:nvSpPr>
        <p:spPr>
          <a:xfrm>
            <a:off x="917895" y="794098"/>
            <a:ext cx="7014117" cy="923330"/>
          </a:xfrm>
          <a:prstGeom prst="rect">
            <a:avLst/>
          </a:prstGeom>
          <a:noFill/>
        </p:spPr>
        <p:txBody>
          <a:bodyPr wrap="square" rtlCol="0">
            <a:spAutoFit/>
          </a:bodyPr>
          <a:lstStyle/>
          <a:p>
            <a:pPr marL="285750" indent="-285750">
              <a:buFont typeface="Arial" panose="020B0604020202020204" pitchFamily="34" charset="0"/>
              <a:buChar char="•"/>
            </a:pPr>
            <a:endParaRPr lang="es-CL" dirty="0"/>
          </a:p>
          <a:p>
            <a:endParaRPr lang="es-CL" dirty="0"/>
          </a:p>
          <a:p>
            <a:r>
              <a:rPr lang="es-CL" b="1" dirty="0"/>
              <a:t>Tablas de verdad</a:t>
            </a:r>
          </a:p>
        </p:txBody>
      </p:sp>
      <p:graphicFrame>
        <p:nvGraphicFramePr>
          <p:cNvPr id="8" name="Tabla 7">
            <a:extLst>
              <a:ext uri="{FF2B5EF4-FFF2-40B4-BE49-F238E27FC236}">
                <a16:creationId xmlns:a16="http://schemas.microsoft.com/office/drawing/2014/main" id="{F4D882FE-D4CF-43C0-9323-60617B1A862C}"/>
              </a:ext>
            </a:extLst>
          </p:cNvPr>
          <p:cNvGraphicFramePr>
            <a:graphicFrameLocks noGrp="1"/>
          </p:cNvGraphicFramePr>
          <p:nvPr>
            <p:extLst>
              <p:ext uri="{D42A27DB-BD31-4B8C-83A1-F6EECF244321}">
                <p14:modId xmlns:p14="http://schemas.microsoft.com/office/powerpoint/2010/main" val="1815473392"/>
              </p:ext>
            </p:extLst>
          </p:nvPr>
        </p:nvGraphicFramePr>
        <p:xfrm>
          <a:off x="2582613" y="2593902"/>
          <a:ext cx="3978773" cy="2397760"/>
        </p:xfrm>
        <a:graphic>
          <a:graphicData uri="http://schemas.openxmlformats.org/drawingml/2006/table">
            <a:tbl>
              <a:tblPr firstRow="1" bandRow="1">
                <a:tableStyleId>{5C22544A-7EE6-4342-B048-85BDC9FD1C3A}</a:tableStyleId>
              </a:tblPr>
              <a:tblGrid>
                <a:gridCol w="1351687">
                  <a:extLst>
                    <a:ext uri="{9D8B030D-6E8A-4147-A177-3AD203B41FA5}">
                      <a16:colId xmlns:a16="http://schemas.microsoft.com/office/drawing/2014/main" val="3092453399"/>
                    </a:ext>
                  </a:extLst>
                </a:gridCol>
                <a:gridCol w="1306286">
                  <a:extLst>
                    <a:ext uri="{9D8B030D-6E8A-4147-A177-3AD203B41FA5}">
                      <a16:colId xmlns:a16="http://schemas.microsoft.com/office/drawing/2014/main" val="2197114657"/>
                    </a:ext>
                  </a:extLst>
                </a:gridCol>
                <a:gridCol w="1320800">
                  <a:extLst>
                    <a:ext uri="{9D8B030D-6E8A-4147-A177-3AD203B41FA5}">
                      <a16:colId xmlns:a16="http://schemas.microsoft.com/office/drawing/2014/main" val="2954767806"/>
                    </a:ext>
                  </a:extLst>
                </a:gridCol>
              </a:tblGrid>
              <a:tr h="370840">
                <a:tc>
                  <a:txBody>
                    <a:bodyPr/>
                    <a:lstStyle/>
                    <a:p>
                      <a:pPr algn="ctr"/>
                      <a:r>
                        <a:rPr lang="es-CL" dirty="0"/>
                        <a:t>Proposición</a:t>
                      </a:r>
                      <a:r>
                        <a:rPr lang="es-CL" baseline="0" dirty="0"/>
                        <a:t> P</a:t>
                      </a:r>
                      <a:endParaRPr lang="es-CL"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CL" dirty="0"/>
                        <a:t>Proposición</a:t>
                      </a:r>
                      <a:r>
                        <a:rPr lang="es-CL" baseline="0" dirty="0"/>
                        <a:t> Q</a:t>
                      </a:r>
                      <a:endParaRPr lang="es-CL" dirty="0"/>
                    </a:p>
                    <a:p>
                      <a:pPr algn="ctr"/>
                      <a:endParaRPr lang="es-CL" dirty="0"/>
                    </a:p>
                  </a:txBody>
                  <a:tcPr/>
                </a:tc>
                <a:tc>
                  <a:txBody>
                    <a:bodyPr/>
                    <a:lstStyle/>
                    <a:p>
                      <a:pPr algn="ctr"/>
                      <a:r>
                        <a:rPr lang="es-CL" dirty="0"/>
                        <a:t> Resultante ( </a:t>
                      </a:r>
                      <a:r>
                        <a:rPr lang="es-CL" i="1" dirty="0"/>
                        <a:t>f </a:t>
                      </a:r>
                      <a:r>
                        <a:rPr lang="es-CL" dirty="0"/>
                        <a:t>)</a:t>
                      </a:r>
                    </a:p>
                  </a:txBody>
                  <a:tcPr/>
                </a:tc>
                <a:extLst>
                  <a:ext uri="{0D108BD9-81ED-4DB2-BD59-A6C34878D82A}">
                    <a16:rowId xmlns:a16="http://schemas.microsoft.com/office/drawing/2014/main" val="2986443271"/>
                  </a:ext>
                </a:extLst>
              </a:tr>
              <a:tr h="370840">
                <a:tc>
                  <a:txBody>
                    <a:bodyPr/>
                    <a:lstStyle/>
                    <a:p>
                      <a:pPr algn="ctr"/>
                      <a:r>
                        <a:rPr lang="es-CL" dirty="0"/>
                        <a:t>F</a:t>
                      </a:r>
                    </a:p>
                  </a:txBody>
                  <a:tcPr/>
                </a:tc>
                <a:tc>
                  <a:txBody>
                    <a:bodyPr/>
                    <a:lstStyle/>
                    <a:p>
                      <a:pPr algn="ctr"/>
                      <a:r>
                        <a:rPr lang="es-CL" dirty="0"/>
                        <a:t>F</a:t>
                      </a:r>
                    </a:p>
                  </a:txBody>
                  <a:tcPr/>
                </a:tc>
                <a:tc>
                  <a:txBody>
                    <a:bodyPr/>
                    <a:lstStyle/>
                    <a:p>
                      <a:pPr algn="ctr"/>
                      <a:r>
                        <a:rPr lang="es-CL" dirty="0"/>
                        <a:t>F</a:t>
                      </a:r>
                    </a:p>
                  </a:txBody>
                  <a:tcPr/>
                </a:tc>
                <a:extLst>
                  <a:ext uri="{0D108BD9-81ED-4DB2-BD59-A6C34878D82A}">
                    <a16:rowId xmlns:a16="http://schemas.microsoft.com/office/drawing/2014/main" val="2166123753"/>
                  </a:ext>
                </a:extLst>
              </a:tr>
              <a:tr h="370840">
                <a:tc>
                  <a:txBody>
                    <a:bodyPr/>
                    <a:lstStyle/>
                    <a:p>
                      <a:pPr algn="ctr"/>
                      <a:r>
                        <a:rPr lang="es-CL" dirty="0"/>
                        <a:t>F</a:t>
                      </a:r>
                    </a:p>
                  </a:txBody>
                  <a:tcPr/>
                </a:tc>
                <a:tc>
                  <a:txBody>
                    <a:bodyPr/>
                    <a:lstStyle/>
                    <a:p>
                      <a:pPr algn="ctr"/>
                      <a:r>
                        <a:rPr lang="es-CL" dirty="0"/>
                        <a:t>V</a:t>
                      </a:r>
                    </a:p>
                  </a:txBody>
                  <a:tcPr/>
                </a:tc>
                <a:tc>
                  <a:txBody>
                    <a:bodyPr/>
                    <a:lstStyle/>
                    <a:p>
                      <a:pPr algn="ctr"/>
                      <a:r>
                        <a:rPr lang="es-CL" dirty="0"/>
                        <a:t>F</a:t>
                      </a:r>
                    </a:p>
                  </a:txBody>
                  <a:tcPr/>
                </a:tc>
                <a:extLst>
                  <a:ext uri="{0D108BD9-81ED-4DB2-BD59-A6C34878D82A}">
                    <a16:rowId xmlns:a16="http://schemas.microsoft.com/office/drawing/2014/main" val="928566009"/>
                  </a:ext>
                </a:extLst>
              </a:tr>
              <a:tr h="370840">
                <a:tc>
                  <a:txBody>
                    <a:bodyPr/>
                    <a:lstStyle/>
                    <a:p>
                      <a:pPr algn="ctr"/>
                      <a:r>
                        <a:rPr lang="es-CL" dirty="0"/>
                        <a:t>V</a:t>
                      </a:r>
                    </a:p>
                  </a:txBody>
                  <a:tcPr/>
                </a:tc>
                <a:tc>
                  <a:txBody>
                    <a:bodyPr/>
                    <a:lstStyle/>
                    <a:p>
                      <a:pPr algn="ctr"/>
                      <a:r>
                        <a:rPr lang="es-CL" dirty="0"/>
                        <a:t>F</a:t>
                      </a:r>
                    </a:p>
                  </a:txBody>
                  <a:tcPr/>
                </a:tc>
                <a:tc>
                  <a:txBody>
                    <a:bodyPr/>
                    <a:lstStyle/>
                    <a:p>
                      <a:pPr algn="ctr"/>
                      <a:r>
                        <a:rPr lang="es-CL" dirty="0"/>
                        <a:t>F</a:t>
                      </a:r>
                    </a:p>
                  </a:txBody>
                  <a:tcPr/>
                </a:tc>
                <a:extLst>
                  <a:ext uri="{0D108BD9-81ED-4DB2-BD59-A6C34878D82A}">
                    <a16:rowId xmlns:a16="http://schemas.microsoft.com/office/drawing/2014/main" val="3496305330"/>
                  </a:ext>
                </a:extLst>
              </a:tr>
              <a:tr h="370840">
                <a:tc>
                  <a:txBody>
                    <a:bodyPr/>
                    <a:lstStyle/>
                    <a:p>
                      <a:pPr algn="ctr"/>
                      <a:r>
                        <a:rPr lang="es-CL" dirty="0"/>
                        <a:t>V</a:t>
                      </a:r>
                    </a:p>
                  </a:txBody>
                  <a:tcPr/>
                </a:tc>
                <a:tc>
                  <a:txBody>
                    <a:bodyPr/>
                    <a:lstStyle/>
                    <a:p>
                      <a:pPr algn="ctr"/>
                      <a:r>
                        <a:rPr lang="es-CL" dirty="0"/>
                        <a:t>V</a:t>
                      </a:r>
                    </a:p>
                  </a:txBody>
                  <a:tcPr/>
                </a:tc>
                <a:tc>
                  <a:txBody>
                    <a:bodyPr/>
                    <a:lstStyle/>
                    <a:p>
                      <a:pPr algn="ctr"/>
                      <a:r>
                        <a:rPr lang="es-CL" dirty="0"/>
                        <a:t>V</a:t>
                      </a:r>
                    </a:p>
                  </a:txBody>
                  <a:tcPr/>
                </a:tc>
                <a:extLst>
                  <a:ext uri="{0D108BD9-81ED-4DB2-BD59-A6C34878D82A}">
                    <a16:rowId xmlns:a16="http://schemas.microsoft.com/office/drawing/2014/main" val="1479603500"/>
                  </a:ext>
                </a:extLst>
              </a:tr>
            </a:tbl>
          </a:graphicData>
        </a:graphic>
      </p:graphicFrame>
      <p:sp>
        <p:nvSpPr>
          <p:cNvPr id="9" name="CuadroTexto 8">
            <a:extLst>
              <a:ext uri="{FF2B5EF4-FFF2-40B4-BE49-F238E27FC236}">
                <a16:creationId xmlns:a16="http://schemas.microsoft.com/office/drawing/2014/main" id="{99B908A5-72AA-4132-9507-586A8588CFC2}"/>
              </a:ext>
            </a:extLst>
          </p:cNvPr>
          <p:cNvSpPr txBox="1"/>
          <p:nvPr/>
        </p:nvSpPr>
        <p:spPr>
          <a:xfrm>
            <a:off x="2582613" y="2009088"/>
            <a:ext cx="3412273" cy="369332"/>
          </a:xfrm>
          <a:prstGeom prst="rect">
            <a:avLst/>
          </a:prstGeom>
          <a:noFill/>
        </p:spPr>
        <p:txBody>
          <a:bodyPr wrap="square" rtlCol="0">
            <a:spAutoFit/>
          </a:bodyPr>
          <a:lstStyle/>
          <a:p>
            <a:r>
              <a:rPr lang="es-CL" dirty="0"/>
              <a:t>Tabla de Verdad operador </a:t>
            </a:r>
            <a:r>
              <a:rPr lang="es-CL" b="1" dirty="0"/>
              <a:t>AND</a:t>
            </a:r>
          </a:p>
        </p:txBody>
      </p:sp>
    </p:spTree>
    <p:extLst>
      <p:ext uri="{BB962C8B-B14F-4D97-AF65-F5344CB8AC3E}">
        <p14:creationId xmlns:p14="http://schemas.microsoft.com/office/powerpoint/2010/main" val="92323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(24-6 </a:t>
            </a:r>
            <a:r>
              <a:rPr lang="es-CL" b="1" dirty="0" err="1">
                <a:latin typeface="Segoe UI" panose="020B0502040204020203" pitchFamily="34" charset="0"/>
                <a:cs typeface="Segoe UI" panose="020B0502040204020203" pitchFamily="34" charset="0"/>
              </a:rPr>
              <a:t>hrs</a:t>
            </a:r>
            <a:r>
              <a:rPr lang="es-CL" b="1" dirty="0">
                <a:latin typeface="Segoe UI" panose="020B0502040204020203" pitchFamily="34" charset="0"/>
                <a:cs typeface="Segoe UI" panose="020B0502040204020203" pitchFamily="34" charset="0"/>
              </a:rPr>
              <a:t>)</a:t>
            </a:r>
          </a:p>
        </p:txBody>
      </p:sp>
      <p:sp>
        <p:nvSpPr>
          <p:cNvPr id="7" name="CuadroTexto 6">
            <a:extLst>
              <a:ext uri="{FF2B5EF4-FFF2-40B4-BE49-F238E27FC236}">
                <a16:creationId xmlns:a16="http://schemas.microsoft.com/office/drawing/2014/main" id="{877B038F-9DCE-4AED-B304-F8F0D3B7123B}"/>
              </a:ext>
            </a:extLst>
          </p:cNvPr>
          <p:cNvSpPr txBox="1"/>
          <p:nvPr/>
        </p:nvSpPr>
        <p:spPr>
          <a:xfrm>
            <a:off x="669528" y="1087468"/>
            <a:ext cx="7014117" cy="923330"/>
          </a:xfrm>
          <a:prstGeom prst="rect">
            <a:avLst/>
          </a:prstGeom>
          <a:noFill/>
        </p:spPr>
        <p:txBody>
          <a:bodyPr wrap="square" rtlCol="0">
            <a:spAutoFit/>
          </a:bodyPr>
          <a:lstStyle/>
          <a:p>
            <a:pPr marL="285750" indent="-285750">
              <a:buFont typeface="Arial" panose="020B0604020202020204" pitchFamily="34" charset="0"/>
              <a:buChar char="•"/>
            </a:pPr>
            <a:endParaRPr lang="es-CL" dirty="0"/>
          </a:p>
          <a:p>
            <a:endParaRPr lang="es-CL" dirty="0"/>
          </a:p>
          <a:p>
            <a:r>
              <a:rPr lang="es-CL" b="1" dirty="0"/>
              <a:t>Tablas de verdad</a:t>
            </a:r>
          </a:p>
        </p:txBody>
      </p:sp>
      <p:graphicFrame>
        <p:nvGraphicFramePr>
          <p:cNvPr id="8" name="Tabla 7">
            <a:extLst>
              <a:ext uri="{FF2B5EF4-FFF2-40B4-BE49-F238E27FC236}">
                <a16:creationId xmlns:a16="http://schemas.microsoft.com/office/drawing/2014/main" id="{117284BC-EE40-4FFC-A55E-5C8B20BC9A3A}"/>
              </a:ext>
            </a:extLst>
          </p:cNvPr>
          <p:cNvGraphicFramePr>
            <a:graphicFrameLocks noGrp="1"/>
          </p:cNvGraphicFramePr>
          <p:nvPr>
            <p:extLst>
              <p:ext uri="{D42A27DB-BD31-4B8C-83A1-F6EECF244321}">
                <p14:modId xmlns:p14="http://schemas.microsoft.com/office/powerpoint/2010/main" val="2074047267"/>
              </p:ext>
            </p:extLst>
          </p:nvPr>
        </p:nvGraphicFramePr>
        <p:xfrm>
          <a:off x="788696" y="2549518"/>
          <a:ext cx="4582224" cy="1112520"/>
        </p:xfrm>
        <a:graphic>
          <a:graphicData uri="http://schemas.openxmlformats.org/drawingml/2006/table">
            <a:tbl>
              <a:tblPr firstRow="1" bandRow="1">
                <a:tableStyleId>{5C22544A-7EE6-4342-B048-85BDC9FD1C3A}</a:tableStyleId>
              </a:tblPr>
              <a:tblGrid>
                <a:gridCol w="1534224">
                  <a:extLst>
                    <a:ext uri="{9D8B030D-6E8A-4147-A177-3AD203B41FA5}">
                      <a16:colId xmlns:a16="http://schemas.microsoft.com/office/drawing/2014/main" val="752380325"/>
                    </a:ext>
                  </a:extLst>
                </a:gridCol>
                <a:gridCol w="3048000">
                  <a:extLst>
                    <a:ext uri="{9D8B030D-6E8A-4147-A177-3AD203B41FA5}">
                      <a16:colId xmlns:a16="http://schemas.microsoft.com/office/drawing/2014/main" val="2380092075"/>
                    </a:ext>
                  </a:extLst>
                </a:gridCol>
              </a:tblGrid>
              <a:tr h="370840">
                <a:tc>
                  <a:txBody>
                    <a:bodyPr/>
                    <a:lstStyle/>
                    <a:p>
                      <a:pPr algn="ctr"/>
                      <a:r>
                        <a:rPr lang="es-CL" dirty="0"/>
                        <a:t>Proposición P</a:t>
                      </a:r>
                    </a:p>
                  </a:txBody>
                  <a:tcPr/>
                </a:tc>
                <a:tc>
                  <a:txBody>
                    <a:bodyPr/>
                    <a:lstStyle/>
                    <a:p>
                      <a:pPr algn="ctr"/>
                      <a:r>
                        <a:rPr lang="es-CL" dirty="0"/>
                        <a:t>Resultante ( </a:t>
                      </a:r>
                      <a:r>
                        <a:rPr lang="es-CL" i="1" dirty="0"/>
                        <a:t>f </a:t>
                      </a:r>
                      <a:r>
                        <a:rPr lang="es-CL" dirty="0"/>
                        <a:t>)</a:t>
                      </a:r>
                    </a:p>
                  </a:txBody>
                  <a:tcPr/>
                </a:tc>
                <a:extLst>
                  <a:ext uri="{0D108BD9-81ED-4DB2-BD59-A6C34878D82A}">
                    <a16:rowId xmlns:a16="http://schemas.microsoft.com/office/drawing/2014/main" val="3862057290"/>
                  </a:ext>
                </a:extLst>
              </a:tr>
              <a:tr h="370840">
                <a:tc>
                  <a:txBody>
                    <a:bodyPr/>
                    <a:lstStyle/>
                    <a:p>
                      <a:pPr algn="ctr"/>
                      <a:r>
                        <a:rPr lang="es-CL" dirty="0"/>
                        <a:t>F</a:t>
                      </a:r>
                    </a:p>
                  </a:txBody>
                  <a:tcPr/>
                </a:tc>
                <a:tc>
                  <a:txBody>
                    <a:bodyPr/>
                    <a:lstStyle/>
                    <a:p>
                      <a:pPr algn="ctr"/>
                      <a:r>
                        <a:rPr lang="es-CL" dirty="0"/>
                        <a:t>V</a:t>
                      </a:r>
                    </a:p>
                  </a:txBody>
                  <a:tcPr/>
                </a:tc>
                <a:extLst>
                  <a:ext uri="{0D108BD9-81ED-4DB2-BD59-A6C34878D82A}">
                    <a16:rowId xmlns:a16="http://schemas.microsoft.com/office/drawing/2014/main" val="2340524020"/>
                  </a:ext>
                </a:extLst>
              </a:tr>
              <a:tr h="370840">
                <a:tc>
                  <a:txBody>
                    <a:bodyPr/>
                    <a:lstStyle/>
                    <a:p>
                      <a:pPr algn="ctr"/>
                      <a:r>
                        <a:rPr lang="es-CL" dirty="0"/>
                        <a:t>V</a:t>
                      </a:r>
                    </a:p>
                  </a:txBody>
                  <a:tcPr/>
                </a:tc>
                <a:tc>
                  <a:txBody>
                    <a:bodyPr/>
                    <a:lstStyle/>
                    <a:p>
                      <a:pPr algn="ctr"/>
                      <a:r>
                        <a:rPr lang="es-CL" dirty="0"/>
                        <a:t>F</a:t>
                      </a:r>
                    </a:p>
                  </a:txBody>
                  <a:tcPr/>
                </a:tc>
                <a:extLst>
                  <a:ext uri="{0D108BD9-81ED-4DB2-BD59-A6C34878D82A}">
                    <a16:rowId xmlns:a16="http://schemas.microsoft.com/office/drawing/2014/main" val="1828590353"/>
                  </a:ext>
                </a:extLst>
              </a:tr>
            </a:tbl>
          </a:graphicData>
        </a:graphic>
      </p:graphicFrame>
      <p:sp>
        <p:nvSpPr>
          <p:cNvPr id="9" name="Rectángulo 8">
            <a:extLst>
              <a:ext uri="{FF2B5EF4-FFF2-40B4-BE49-F238E27FC236}">
                <a16:creationId xmlns:a16="http://schemas.microsoft.com/office/drawing/2014/main" id="{19646199-64D0-4F69-A1CB-445A6B1E224B}"/>
              </a:ext>
            </a:extLst>
          </p:cNvPr>
          <p:cNvSpPr/>
          <p:nvPr/>
        </p:nvSpPr>
        <p:spPr>
          <a:xfrm>
            <a:off x="788696" y="2162240"/>
            <a:ext cx="3075714" cy="369332"/>
          </a:xfrm>
          <a:prstGeom prst="rect">
            <a:avLst/>
          </a:prstGeom>
        </p:spPr>
        <p:txBody>
          <a:bodyPr wrap="none">
            <a:spAutoFit/>
          </a:bodyPr>
          <a:lstStyle/>
          <a:p>
            <a:r>
              <a:rPr lang="es-CL" dirty="0"/>
              <a:t>Tabla de Verdad operador </a:t>
            </a:r>
            <a:r>
              <a:rPr lang="es-CL" b="1" dirty="0"/>
              <a:t>NOT</a:t>
            </a:r>
          </a:p>
        </p:txBody>
      </p:sp>
    </p:spTree>
    <p:extLst>
      <p:ext uri="{BB962C8B-B14F-4D97-AF65-F5344CB8AC3E}">
        <p14:creationId xmlns:p14="http://schemas.microsoft.com/office/powerpoint/2010/main" val="154005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p:txBody>
          <a:bodyPr>
            <a:normAutofit/>
          </a:bodyPr>
          <a:lstStyle/>
          <a:p>
            <a:pPr algn="l"/>
            <a:r>
              <a:rPr lang="es-CL" sz="2400" dirty="0">
                <a:ea typeface="+mj-lt"/>
                <a:cs typeface="+mj-lt"/>
              </a:rPr>
              <a:t>TI2011</a:t>
            </a:r>
            <a:endParaRPr lang="es-ES" dirty="0"/>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4" name="Rectángulo 3">
            <a:extLst>
              <a:ext uri="{FF2B5EF4-FFF2-40B4-BE49-F238E27FC236}">
                <a16:creationId xmlns:a16="http://schemas.microsoft.com/office/drawing/2014/main" id="{F6D77CF6-770D-42BA-935E-9C0DFC72FDCB}"/>
              </a:ext>
            </a:extLst>
          </p:cNvPr>
          <p:cNvSpPr/>
          <p:nvPr/>
        </p:nvSpPr>
        <p:spPr>
          <a:xfrm>
            <a:off x="1225062" y="2854569"/>
            <a:ext cx="1688123" cy="1143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CL" dirty="0"/>
              <a:t>Asignatura</a:t>
            </a:r>
            <a:br>
              <a:rPr lang="es-CL" dirty="0"/>
            </a:br>
            <a:r>
              <a:rPr lang="es-CL" dirty="0"/>
              <a:t>TI2011</a:t>
            </a:r>
          </a:p>
        </p:txBody>
      </p:sp>
      <p:cxnSp>
        <p:nvCxnSpPr>
          <p:cNvPr id="7" name="Conector recto de flecha 6">
            <a:extLst>
              <a:ext uri="{FF2B5EF4-FFF2-40B4-BE49-F238E27FC236}">
                <a16:creationId xmlns:a16="http://schemas.microsoft.com/office/drawing/2014/main" id="{30A98935-20AF-456B-8BBF-A56890557391}"/>
              </a:ext>
            </a:extLst>
          </p:cNvPr>
          <p:cNvCxnSpPr>
            <a:cxnSpLocks/>
          </p:cNvCxnSpPr>
          <p:nvPr/>
        </p:nvCxnSpPr>
        <p:spPr>
          <a:xfrm flipV="1">
            <a:off x="2965938" y="1740877"/>
            <a:ext cx="2209800" cy="1688124"/>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cxnSp>
        <p:nvCxnSpPr>
          <p:cNvPr id="9" name="Conector recto de flecha 8">
            <a:extLst>
              <a:ext uri="{FF2B5EF4-FFF2-40B4-BE49-F238E27FC236}">
                <a16:creationId xmlns:a16="http://schemas.microsoft.com/office/drawing/2014/main" id="{26CB1468-9BBA-44FF-933A-28C6CA21E29F}"/>
              </a:ext>
            </a:extLst>
          </p:cNvPr>
          <p:cNvCxnSpPr>
            <a:cxnSpLocks/>
          </p:cNvCxnSpPr>
          <p:nvPr/>
        </p:nvCxnSpPr>
        <p:spPr>
          <a:xfrm flipV="1">
            <a:off x="2965938" y="2919046"/>
            <a:ext cx="2209800" cy="509954"/>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07A24F61-05E8-41E5-85E9-FA29AE02CAA5}"/>
              </a:ext>
            </a:extLst>
          </p:cNvPr>
          <p:cNvCxnSpPr>
            <a:cxnSpLocks/>
          </p:cNvCxnSpPr>
          <p:nvPr/>
        </p:nvCxnSpPr>
        <p:spPr>
          <a:xfrm>
            <a:off x="2965938" y="3429000"/>
            <a:ext cx="2209800" cy="1014046"/>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sp>
        <p:nvSpPr>
          <p:cNvPr id="14" name="Rectángulo 13">
            <a:extLst>
              <a:ext uri="{FF2B5EF4-FFF2-40B4-BE49-F238E27FC236}">
                <a16:creationId xmlns:a16="http://schemas.microsoft.com/office/drawing/2014/main" id="{DBC75F0F-D50A-4BE8-BC4F-6F222A732D7A}"/>
              </a:ext>
            </a:extLst>
          </p:cNvPr>
          <p:cNvSpPr/>
          <p:nvPr/>
        </p:nvSpPr>
        <p:spPr>
          <a:xfrm>
            <a:off x="5251938" y="1262974"/>
            <a:ext cx="1987061" cy="9558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a:t> Estructuras de control en DFD</a:t>
            </a:r>
          </a:p>
        </p:txBody>
      </p:sp>
      <p:sp>
        <p:nvSpPr>
          <p:cNvPr id="15" name="Rectángulo 14">
            <a:extLst>
              <a:ext uri="{FF2B5EF4-FFF2-40B4-BE49-F238E27FC236}">
                <a16:creationId xmlns:a16="http://schemas.microsoft.com/office/drawing/2014/main" id="{1E69346E-547F-4A8E-A38A-3B75AD403619}"/>
              </a:ext>
            </a:extLst>
          </p:cNvPr>
          <p:cNvSpPr/>
          <p:nvPr/>
        </p:nvSpPr>
        <p:spPr>
          <a:xfrm>
            <a:off x="5251938" y="2441168"/>
            <a:ext cx="1987061" cy="95580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CL" sz="1400" dirty="0">
                <a:solidFill>
                  <a:schemeClr val="tx1"/>
                </a:solidFill>
              </a:rPr>
              <a:t>Lenguaje Altamente Dinámicos/débilmente Tipados</a:t>
            </a:r>
          </a:p>
        </p:txBody>
      </p:sp>
      <p:sp>
        <p:nvSpPr>
          <p:cNvPr id="20" name="Rectángulo 19">
            <a:extLst>
              <a:ext uri="{FF2B5EF4-FFF2-40B4-BE49-F238E27FC236}">
                <a16:creationId xmlns:a16="http://schemas.microsoft.com/office/drawing/2014/main" id="{C6361543-4F63-4875-9CF7-0CF51F077F7F}"/>
              </a:ext>
            </a:extLst>
          </p:cNvPr>
          <p:cNvSpPr/>
          <p:nvPr/>
        </p:nvSpPr>
        <p:spPr>
          <a:xfrm>
            <a:off x="5251938" y="3852308"/>
            <a:ext cx="1987061" cy="1143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L" dirty="0"/>
              <a:t>Arreglos, Tuplas y diccionarios</a:t>
            </a:r>
          </a:p>
        </p:txBody>
      </p:sp>
      <p:sp>
        <p:nvSpPr>
          <p:cNvPr id="28" name="CuadroTexto 27">
            <a:extLst>
              <a:ext uri="{FF2B5EF4-FFF2-40B4-BE49-F238E27FC236}">
                <a16:creationId xmlns:a16="http://schemas.microsoft.com/office/drawing/2014/main" id="{09CEA62A-6CE5-4AB9-A112-96B7D4DE70C2}"/>
              </a:ext>
            </a:extLst>
          </p:cNvPr>
          <p:cNvSpPr txBox="1"/>
          <p:nvPr/>
        </p:nvSpPr>
        <p:spPr>
          <a:xfrm>
            <a:off x="5251937" y="550985"/>
            <a:ext cx="1987062" cy="369332"/>
          </a:xfrm>
          <a:prstGeom prst="rect">
            <a:avLst/>
          </a:prstGeom>
          <a:solidFill>
            <a:schemeClr val="accent5">
              <a:lumMod val="75000"/>
            </a:schemeClr>
          </a:solidFill>
        </p:spPr>
        <p:txBody>
          <a:bodyPr wrap="square" rtlCol="0">
            <a:spAutoFit/>
          </a:bodyPr>
          <a:lstStyle/>
          <a:p>
            <a:pPr algn="ctr"/>
            <a:r>
              <a:rPr lang="es-CL" dirty="0">
                <a:solidFill>
                  <a:schemeClr val="bg1"/>
                </a:solidFill>
              </a:rPr>
              <a:t>UNIDADES</a:t>
            </a:r>
          </a:p>
        </p:txBody>
      </p:sp>
    </p:spTree>
    <p:extLst>
      <p:ext uri="{BB962C8B-B14F-4D97-AF65-F5344CB8AC3E}">
        <p14:creationId xmlns:p14="http://schemas.microsoft.com/office/powerpoint/2010/main" val="1994467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32380"/>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30017"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a:t>
            </a:r>
          </a:p>
        </p:txBody>
      </p:sp>
      <p:sp>
        <p:nvSpPr>
          <p:cNvPr id="2" name="CuadroTexto 1">
            <a:extLst>
              <a:ext uri="{FF2B5EF4-FFF2-40B4-BE49-F238E27FC236}">
                <a16:creationId xmlns:a16="http://schemas.microsoft.com/office/drawing/2014/main" id="{6D56AADD-3572-4C71-B581-39D92A9BF517}"/>
              </a:ext>
            </a:extLst>
          </p:cNvPr>
          <p:cNvSpPr txBox="1"/>
          <p:nvPr/>
        </p:nvSpPr>
        <p:spPr>
          <a:xfrm>
            <a:off x="630017" y="1024193"/>
            <a:ext cx="7465512" cy="5632311"/>
          </a:xfrm>
          <a:prstGeom prst="rect">
            <a:avLst/>
          </a:prstGeom>
          <a:noFill/>
        </p:spPr>
        <p:txBody>
          <a:bodyPr wrap="square" rtlCol="0">
            <a:spAutoFit/>
          </a:bodyPr>
          <a:lstStyle/>
          <a:p>
            <a:r>
              <a:rPr lang="es-CL" dirty="0"/>
              <a:t>Construcción de las tablas de verdad.</a:t>
            </a:r>
          </a:p>
          <a:p>
            <a:endParaRPr lang="es-CL" dirty="0"/>
          </a:p>
          <a:p>
            <a:r>
              <a:rPr lang="es-CL" dirty="0"/>
              <a:t>Una tabla de verdad se construye paso a paso, al establecer los valores correspondientes de cada </a:t>
            </a:r>
            <a:r>
              <a:rPr lang="es-CL" dirty="0" err="1"/>
              <a:t>suboperación</a:t>
            </a:r>
            <a:r>
              <a:rPr lang="es-CL" dirty="0"/>
              <a:t> involucrada, hasta llegar a la expresión dada.</a:t>
            </a:r>
          </a:p>
          <a:p>
            <a:endParaRPr lang="es-CL" dirty="0"/>
          </a:p>
          <a:p>
            <a:r>
              <a:rPr lang="es-CL" dirty="0"/>
              <a:t>Como resultado de este proceso, se puede obtener una tautología, una contradicción o una contingencia.</a:t>
            </a:r>
          </a:p>
          <a:p>
            <a:endParaRPr lang="es-CL" dirty="0"/>
          </a:p>
          <a:p>
            <a:pPr marL="285750" indent="-285750">
              <a:buFont typeface="Wingdings" panose="05000000000000000000" pitchFamily="2" charset="2"/>
              <a:buChar char="§"/>
            </a:pPr>
            <a:r>
              <a:rPr lang="es-CL" b="1" dirty="0"/>
              <a:t>Tautología: </a:t>
            </a:r>
            <a:r>
              <a:rPr lang="es-CL" dirty="0"/>
              <a:t>Proposición compuesta en la que todas las combinaciones de valores son verdaderas. “ AL HACER TABLA DE VERDAD SIEMPRE NOS DARA VERDADERO”</a:t>
            </a:r>
          </a:p>
          <a:p>
            <a:pPr marL="285750" indent="-285750">
              <a:buFont typeface="Wingdings" panose="05000000000000000000" pitchFamily="2" charset="2"/>
              <a:buChar char="§"/>
            </a:pPr>
            <a:endParaRPr lang="es-CL" dirty="0"/>
          </a:p>
          <a:p>
            <a:pPr marL="285750" indent="-285750">
              <a:buFont typeface="Wingdings" panose="05000000000000000000" pitchFamily="2" charset="2"/>
              <a:buChar char="§"/>
            </a:pPr>
            <a:r>
              <a:rPr lang="es-CL" b="1" dirty="0"/>
              <a:t>Contradicción: </a:t>
            </a:r>
            <a:r>
              <a:rPr lang="es-CL" dirty="0"/>
              <a:t>Proposición compuesta en la cual todas las combinaciones de valores son falsas. </a:t>
            </a:r>
          </a:p>
          <a:p>
            <a:pPr marL="285750" indent="-285750">
              <a:buFont typeface="Wingdings" panose="05000000000000000000" pitchFamily="2" charset="2"/>
              <a:buChar char="§"/>
            </a:pPr>
            <a:endParaRPr lang="es-CL" dirty="0"/>
          </a:p>
          <a:p>
            <a:pPr marL="285750" indent="-285750">
              <a:buFont typeface="Wingdings" panose="05000000000000000000" pitchFamily="2" charset="2"/>
              <a:buChar char="§"/>
            </a:pPr>
            <a:endParaRPr lang="es-CL" dirty="0"/>
          </a:p>
          <a:p>
            <a:pPr marL="285750" indent="-285750">
              <a:buFont typeface="Wingdings" panose="05000000000000000000" pitchFamily="2" charset="2"/>
              <a:buChar char="§"/>
            </a:pPr>
            <a:r>
              <a:rPr lang="es-CL" b="1" dirty="0"/>
              <a:t>Contingencia. </a:t>
            </a:r>
            <a:r>
              <a:rPr lang="es-CL" dirty="0"/>
              <a:t>Proposición compuesta en donde las combinaciones de valores son verdaderas y falsas. </a:t>
            </a:r>
          </a:p>
          <a:p>
            <a:pPr marL="285750" indent="-285750">
              <a:buFont typeface="Wingdings" panose="05000000000000000000" pitchFamily="2" charset="2"/>
              <a:buChar char="§"/>
            </a:pPr>
            <a:endParaRPr lang="es-CL" dirty="0"/>
          </a:p>
        </p:txBody>
      </p:sp>
    </p:spTree>
    <p:extLst>
      <p:ext uri="{BB962C8B-B14F-4D97-AF65-F5344CB8AC3E}">
        <p14:creationId xmlns:p14="http://schemas.microsoft.com/office/powerpoint/2010/main" val="252481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1AFE76B-E523-23DF-83FC-A14828BB0730}"/>
              </a:ext>
            </a:extLst>
          </p:cNvPr>
          <p:cNvSpPr/>
          <p:nvPr/>
        </p:nvSpPr>
        <p:spPr>
          <a:xfrm>
            <a:off x="1470260" y="1984697"/>
            <a:ext cx="6203493" cy="1754326"/>
          </a:xfrm>
          <a:prstGeom prst="rect">
            <a:avLst/>
          </a:prstGeom>
          <a:noFill/>
        </p:spPr>
        <p:txBody>
          <a:bodyPr wrap="non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OTROS EJEMPLOS DE</a:t>
            </a:r>
          </a:p>
          <a:p>
            <a:pPr algn="ctr"/>
            <a:r>
              <a:rPr lang="es-ES" sz="5400" b="1" cap="none" spc="0" dirty="0">
                <a:ln w="22225">
                  <a:solidFill>
                    <a:schemeClr val="accent2"/>
                  </a:solidFill>
                  <a:prstDash val="solid"/>
                </a:ln>
                <a:solidFill>
                  <a:schemeClr val="accent2">
                    <a:lumMod val="40000"/>
                    <a:lumOff val="60000"/>
                  </a:schemeClr>
                </a:solidFill>
                <a:effectLst/>
              </a:rPr>
              <a:t> TABLA DE VERDAD </a:t>
            </a:r>
          </a:p>
        </p:txBody>
      </p:sp>
    </p:spTree>
    <p:extLst>
      <p:ext uri="{BB962C8B-B14F-4D97-AF65-F5344CB8AC3E}">
        <p14:creationId xmlns:p14="http://schemas.microsoft.com/office/powerpoint/2010/main" val="1491493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85DD93CB-52F1-B7C0-96E4-5A772ACB625A}"/>
              </a:ext>
            </a:extLst>
          </p:cNvPr>
          <p:cNvPicPr>
            <a:picLocks noChangeAspect="1"/>
          </p:cNvPicPr>
          <p:nvPr/>
        </p:nvPicPr>
        <p:blipFill rotWithShape="1">
          <a:blip r:embed="rId2"/>
          <a:srcRect l="20037" r="2437" b="1"/>
          <a:stretch/>
        </p:blipFill>
        <p:spPr>
          <a:xfrm>
            <a:off x="242580" y="661640"/>
            <a:ext cx="2910052" cy="1819656"/>
          </a:xfrm>
          <a:prstGeom prst="rect">
            <a:avLst/>
          </a:prstGeom>
        </p:spPr>
      </p:pic>
      <p:pic>
        <p:nvPicPr>
          <p:cNvPr id="9" name="Imagen 8">
            <a:extLst>
              <a:ext uri="{FF2B5EF4-FFF2-40B4-BE49-F238E27FC236}">
                <a16:creationId xmlns:a16="http://schemas.microsoft.com/office/drawing/2014/main" id="{4CA12523-7826-D08C-2643-DE50F27EF936}"/>
              </a:ext>
            </a:extLst>
          </p:cNvPr>
          <p:cNvPicPr>
            <a:picLocks noChangeAspect="1"/>
          </p:cNvPicPr>
          <p:nvPr/>
        </p:nvPicPr>
        <p:blipFill rotWithShape="1">
          <a:blip r:embed="rId3"/>
          <a:srcRect l="20803" r="7292" b="3"/>
          <a:stretch/>
        </p:blipFill>
        <p:spPr>
          <a:xfrm>
            <a:off x="242580" y="4416029"/>
            <a:ext cx="2910053" cy="1815122"/>
          </a:xfrm>
          <a:prstGeom prst="rect">
            <a:avLst/>
          </a:prstGeom>
        </p:spPr>
      </p:pic>
      <p:sp>
        <p:nvSpPr>
          <p:cNvPr id="18" name="Right Triangle 17">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1412" y="623275"/>
            <a:ext cx="5378708"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B8C91905-578D-522F-16E6-98C0B56E400F}"/>
              </a:ext>
            </a:extLst>
          </p:cNvPr>
          <p:cNvPicPr>
            <a:picLocks noChangeAspect="1"/>
          </p:cNvPicPr>
          <p:nvPr/>
        </p:nvPicPr>
        <p:blipFill rotWithShape="1">
          <a:blip r:embed="rId4"/>
          <a:srcRect l="12648"/>
          <a:stretch/>
        </p:blipFill>
        <p:spPr>
          <a:xfrm>
            <a:off x="242579" y="2519655"/>
            <a:ext cx="2910053" cy="1819656"/>
          </a:xfrm>
          <a:prstGeom prst="rect">
            <a:avLst/>
          </a:prstGeom>
        </p:spPr>
      </p:pic>
      <p:sp>
        <p:nvSpPr>
          <p:cNvPr id="5" name="CuadroTexto 4">
            <a:extLst>
              <a:ext uri="{FF2B5EF4-FFF2-40B4-BE49-F238E27FC236}">
                <a16:creationId xmlns:a16="http://schemas.microsoft.com/office/drawing/2014/main" id="{589D2B60-A55B-5198-7FA2-08E125177FEA}"/>
              </a:ext>
            </a:extLst>
          </p:cNvPr>
          <p:cNvSpPr txBox="1"/>
          <p:nvPr/>
        </p:nvSpPr>
        <p:spPr>
          <a:xfrm>
            <a:off x="3281412" y="3028651"/>
            <a:ext cx="4928032" cy="4589878"/>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400" b="0" i="0" dirty="0">
                <a:effectLst/>
              </a:rPr>
              <a:t>Para </a:t>
            </a:r>
            <a:r>
              <a:rPr lang="en-US" sz="2400" b="0" i="0" dirty="0" err="1">
                <a:effectLst/>
              </a:rPr>
              <a:t>recordar</a:t>
            </a:r>
            <a:r>
              <a:rPr lang="en-US" sz="2400" b="0" i="0" dirty="0">
                <a:effectLst/>
              </a:rPr>
              <a:t>: Una “</a:t>
            </a:r>
            <a:r>
              <a:rPr lang="en-US" sz="2400" b="0" i="0" dirty="0" err="1">
                <a:effectLst/>
              </a:rPr>
              <a:t>tautología</a:t>
            </a:r>
            <a:r>
              <a:rPr lang="en-US" sz="2400" b="0" i="0" dirty="0">
                <a:effectLst/>
              </a:rPr>
              <a:t>” es </a:t>
            </a:r>
            <a:r>
              <a:rPr lang="en-US" sz="2400" b="0" i="0" dirty="0" err="1">
                <a:effectLst/>
              </a:rPr>
              <a:t>una</a:t>
            </a:r>
            <a:r>
              <a:rPr lang="en-US" sz="2400" b="0" i="0" dirty="0">
                <a:effectLst/>
              </a:rPr>
              <a:t> </a:t>
            </a:r>
            <a:r>
              <a:rPr lang="en-US" sz="2400" b="0" i="0" dirty="0" err="1">
                <a:effectLst/>
              </a:rPr>
              <a:t>proposición</a:t>
            </a:r>
            <a:r>
              <a:rPr lang="en-US" sz="2400" b="0" i="0" dirty="0">
                <a:effectLst/>
              </a:rPr>
              <a:t> </a:t>
            </a:r>
            <a:r>
              <a:rPr lang="en-US" sz="2400" b="0" i="0" dirty="0" err="1">
                <a:effectLst/>
              </a:rPr>
              <a:t>cuya</a:t>
            </a:r>
            <a:r>
              <a:rPr lang="en-US" sz="2400" b="0" i="0" dirty="0">
                <a:effectLst/>
              </a:rPr>
              <a:t> </a:t>
            </a:r>
            <a:r>
              <a:rPr lang="en-US" sz="2400" b="0" i="0" dirty="0" err="1">
                <a:effectLst/>
              </a:rPr>
              <a:t>tabla</a:t>
            </a:r>
            <a:r>
              <a:rPr lang="en-US" sz="2400" b="0" i="0" dirty="0">
                <a:effectLst/>
              </a:rPr>
              <a:t> de </a:t>
            </a:r>
            <a:r>
              <a:rPr lang="en-US" sz="2400" b="0" i="0" dirty="0" err="1">
                <a:effectLst/>
              </a:rPr>
              <a:t>verdad</a:t>
            </a:r>
            <a:r>
              <a:rPr lang="en-US" sz="2400" b="0" i="0" dirty="0">
                <a:effectLst/>
              </a:rPr>
              <a:t> es </a:t>
            </a:r>
            <a:r>
              <a:rPr lang="en-US" sz="2400" b="0" i="0" dirty="0" err="1">
                <a:effectLst/>
              </a:rPr>
              <a:t>siempre</a:t>
            </a:r>
            <a:r>
              <a:rPr lang="en-US" sz="2400" b="0" i="0" dirty="0">
                <a:effectLst/>
              </a:rPr>
              <a:t> </a:t>
            </a:r>
            <a:r>
              <a:rPr lang="en-US" sz="2400" b="0" i="0" dirty="0" err="1">
                <a:effectLst/>
              </a:rPr>
              <a:t>verdadera</a:t>
            </a:r>
            <a:r>
              <a:rPr lang="en-US" sz="2400" b="0" i="0" dirty="0">
                <a:effectLst/>
              </a:rPr>
              <a:t>. Una “</a:t>
            </a:r>
            <a:r>
              <a:rPr lang="en-US" sz="2400" b="0" i="0" dirty="0" err="1">
                <a:effectLst/>
              </a:rPr>
              <a:t>contradicción</a:t>
            </a:r>
            <a:r>
              <a:rPr lang="en-US" sz="2400" b="0" i="0" dirty="0">
                <a:effectLst/>
              </a:rPr>
              <a:t>” da </a:t>
            </a:r>
            <a:r>
              <a:rPr lang="en-US" sz="2400" b="0" i="0" dirty="0" err="1">
                <a:effectLst/>
              </a:rPr>
              <a:t>siempre</a:t>
            </a:r>
            <a:r>
              <a:rPr lang="en-US" sz="2400" b="0" i="0" dirty="0">
                <a:effectLst/>
              </a:rPr>
              <a:t> </a:t>
            </a:r>
            <a:r>
              <a:rPr lang="en-US" sz="2400" b="0" i="0" dirty="0" err="1">
                <a:effectLst/>
              </a:rPr>
              <a:t>falso</a:t>
            </a:r>
            <a:r>
              <a:rPr lang="en-US" sz="2400" b="0" i="0" dirty="0">
                <a:effectLst/>
              </a:rPr>
              <a:t>. Una “</a:t>
            </a:r>
            <a:r>
              <a:rPr lang="en-US" sz="2400" b="0" i="0" dirty="0" err="1">
                <a:effectLst/>
              </a:rPr>
              <a:t>contingencia</a:t>
            </a:r>
            <a:r>
              <a:rPr lang="en-US" sz="2400" b="0" i="0" dirty="0">
                <a:effectLst/>
              </a:rPr>
              <a:t>” es </a:t>
            </a:r>
            <a:r>
              <a:rPr lang="en-US" sz="2400" b="0" i="0" dirty="0" err="1">
                <a:effectLst/>
              </a:rPr>
              <a:t>una</a:t>
            </a:r>
            <a:r>
              <a:rPr lang="en-US" sz="2400" b="0" i="0" dirty="0">
                <a:effectLst/>
              </a:rPr>
              <a:t> </a:t>
            </a:r>
            <a:r>
              <a:rPr lang="en-US" sz="2400" b="0" i="0" dirty="0" err="1">
                <a:effectLst/>
              </a:rPr>
              <a:t>proposición</a:t>
            </a:r>
            <a:r>
              <a:rPr lang="en-US" sz="2400" b="0" i="0" dirty="0">
                <a:effectLst/>
              </a:rPr>
              <a:t> que da </a:t>
            </a:r>
            <a:r>
              <a:rPr lang="en-US" sz="2400" b="0" i="0" dirty="0" err="1">
                <a:effectLst/>
              </a:rPr>
              <a:t>valores</a:t>
            </a:r>
            <a:r>
              <a:rPr lang="en-US" sz="2400" b="0" i="0" dirty="0">
                <a:effectLst/>
              </a:rPr>
              <a:t> tantos </a:t>
            </a:r>
            <a:r>
              <a:rPr lang="en-US" sz="2400" b="0" i="0" dirty="0" err="1">
                <a:effectLst/>
              </a:rPr>
              <a:t>falsos</a:t>
            </a:r>
            <a:r>
              <a:rPr lang="en-US" sz="2400" b="0" i="0" dirty="0">
                <a:effectLst/>
              </a:rPr>
              <a:t> </a:t>
            </a:r>
            <a:r>
              <a:rPr lang="en-US" sz="2400" b="0" i="0" dirty="0" err="1">
                <a:effectLst/>
              </a:rPr>
              <a:t>como</a:t>
            </a:r>
            <a:r>
              <a:rPr lang="en-US" sz="2400" b="0" i="0" dirty="0">
                <a:effectLst/>
              </a:rPr>
              <a:t> </a:t>
            </a:r>
            <a:r>
              <a:rPr lang="en-US" sz="2400" b="0" i="0" dirty="0" err="1">
                <a:effectLst/>
              </a:rPr>
              <a:t>verdaderos</a:t>
            </a:r>
            <a:r>
              <a:rPr lang="en-US" sz="2400" b="0" i="0" dirty="0">
                <a:effectLst/>
              </a:rPr>
              <a:t>.</a:t>
            </a:r>
            <a:endParaRPr lang="en-US" sz="2400" dirty="0"/>
          </a:p>
        </p:txBody>
      </p:sp>
      <p:sp>
        <p:nvSpPr>
          <p:cNvPr id="13" name="CuadroTexto 12">
            <a:extLst>
              <a:ext uri="{FF2B5EF4-FFF2-40B4-BE49-F238E27FC236}">
                <a16:creationId xmlns:a16="http://schemas.microsoft.com/office/drawing/2014/main" id="{AFBC863C-D667-E27B-D6D8-FCE278216B8B}"/>
              </a:ext>
            </a:extLst>
          </p:cNvPr>
          <p:cNvSpPr txBox="1"/>
          <p:nvPr/>
        </p:nvSpPr>
        <p:spPr>
          <a:xfrm>
            <a:off x="3281412" y="755860"/>
            <a:ext cx="5521362" cy="1631216"/>
          </a:xfrm>
          <a:prstGeom prst="rect">
            <a:avLst/>
          </a:prstGeom>
          <a:noFill/>
        </p:spPr>
        <p:txBody>
          <a:bodyPr wrap="square">
            <a:spAutoFit/>
          </a:bodyPr>
          <a:lstStyle/>
          <a:p>
            <a:pPr algn="l"/>
            <a:r>
              <a:rPr lang="es-MX" sz="2000" b="1" i="0" dirty="0">
                <a:solidFill>
                  <a:srgbClr val="07337D"/>
                </a:solidFill>
                <a:effectLst/>
                <a:latin typeface="Roboto" panose="02000000000000000000" pitchFamily="2" charset="0"/>
              </a:rPr>
              <a:t>Clasificación de fórmulas proposicionales</a:t>
            </a:r>
            <a:endParaRPr lang="es-MX" sz="2000" b="1" i="0" dirty="0">
              <a:solidFill>
                <a:srgbClr val="393939"/>
              </a:solidFill>
              <a:effectLst/>
              <a:latin typeface="Roboto" panose="02000000000000000000" pitchFamily="2" charset="0"/>
            </a:endParaRPr>
          </a:p>
          <a:p>
            <a:pPr algn="l"/>
            <a:r>
              <a:rPr lang="es-MX" sz="2000" b="1" i="0" dirty="0">
                <a:solidFill>
                  <a:srgbClr val="393939"/>
                </a:solidFill>
                <a:effectLst/>
                <a:latin typeface="Roboto" panose="02000000000000000000" pitchFamily="2" charset="0"/>
              </a:rPr>
              <a:t>Las fórmulas proposicionales se clasifican en:</a:t>
            </a:r>
          </a:p>
          <a:p>
            <a:pPr algn="l">
              <a:buFont typeface="Arial" panose="020B0604020202020204" pitchFamily="34" charset="0"/>
              <a:buChar char="•"/>
            </a:pPr>
            <a:r>
              <a:rPr lang="es-MX" sz="2000" b="1" i="0" dirty="0">
                <a:solidFill>
                  <a:srgbClr val="393939"/>
                </a:solidFill>
                <a:effectLst/>
                <a:latin typeface="Roboto" panose="02000000000000000000" pitchFamily="2" charset="0"/>
              </a:rPr>
              <a:t>Tautología</a:t>
            </a:r>
          </a:p>
          <a:p>
            <a:pPr algn="l">
              <a:buFont typeface="Arial" panose="020B0604020202020204" pitchFamily="34" charset="0"/>
              <a:buChar char="•"/>
            </a:pPr>
            <a:r>
              <a:rPr lang="es-MX" sz="2000" b="1" i="0" dirty="0" err="1">
                <a:solidFill>
                  <a:srgbClr val="393939"/>
                </a:solidFill>
                <a:effectLst/>
                <a:latin typeface="Roboto" panose="02000000000000000000" pitchFamily="2" charset="0"/>
              </a:rPr>
              <a:t>Antitautología</a:t>
            </a:r>
            <a:r>
              <a:rPr lang="es-MX" sz="2000" b="1" i="0" dirty="0">
                <a:solidFill>
                  <a:srgbClr val="393939"/>
                </a:solidFill>
                <a:effectLst/>
                <a:latin typeface="Roboto" panose="02000000000000000000" pitchFamily="2" charset="0"/>
              </a:rPr>
              <a:t> (contradicción)</a:t>
            </a:r>
          </a:p>
          <a:p>
            <a:pPr algn="l">
              <a:buFont typeface="Arial" panose="020B0604020202020204" pitchFamily="34" charset="0"/>
              <a:buChar char="•"/>
            </a:pPr>
            <a:r>
              <a:rPr lang="es-MX" sz="2000" b="1" i="0" dirty="0">
                <a:solidFill>
                  <a:srgbClr val="393939"/>
                </a:solidFill>
                <a:effectLst/>
                <a:latin typeface="Roboto" panose="02000000000000000000" pitchFamily="2" charset="0"/>
              </a:rPr>
              <a:t>Contingencia</a:t>
            </a:r>
          </a:p>
        </p:txBody>
      </p:sp>
    </p:spTree>
    <p:extLst>
      <p:ext uri="{BB962C8B-B14F-4D97-AF65-F5344CB8AC3E}">
        <p14:creationId xmlns:p14="http://schemas.microsoft.com/office/powerpoint/2010/main" val="4198290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88033" y="3499372"/>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29" name="Rectángulo 28"/>
          <p:cNvSpPr/>
          <p:nvPr/>
        </p:nvSpPr>
        <p:spPr>
          <a:xfrm>
            <a:off x="1837615" y="1360118"/>
            <a:ext cx="5758986" cy="507831"/>
          </a:xfrm>
          <a:prstGeom prst="rect">
            <a:avLst/>
          </a:prstGeom>
        </p:spPr>
        <p:txBody>
          <a:bodyPr wrap="square">
            <a:spAutoFit/>
          </a:bodyPr>
          <a:lstStyle/>
          <a:p>
            <a:pPr hangingPunct="1"/>
            <a:r>
              <a:rPr lang="es-CL" sz="2700" b="1" i="1" spc="188" dirty="0">
                <a:latin typeface="Tw Cen MT" panose="020B0602020104020603" pitchFamily="34" charset="0"/>
                <a:ea typeface="SimHei" panose="02010609060101010101" pitchFamily="49" charset="-122"/>
              </a:rPr>
              <a:t>Operadores lógicos de comparación</a:t>
            </a:r>
          </a:p>
        </p:txBody>
      </p:sp>
      <p:sp>
        <p:nvSpPr>
          <p:cNvPr id="4" name="Rectángulo 3">
            <a:extLst>
              <a:ext uri="{FF2B5EF4-FFF2-40B4-BE49-F238E27FC236}">
                <a16:creationId xmlns:a16="http://schemas.microsoft.com/office/drawing/2014/main" id="{8D04CF40-4E3A-4A02-9A8E-B7634DB80255}"/>
              </a:ext>
            </a:extLst>
          </p:cNvPr>
          <p:cNvSpPr/>
          <p:nvPr/>
        </p:nvSpPr>
        <p:spPr>
          <a:xfrm>
            <a:off x="8632620" y="3175354"/>
            <a:ext cx="380965"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pic>
        <p:nvPicPr>
          <p:cNvPr id="5" name="Imagen 4">
            <a:extLst>
              <a:ext uri="{FF2B5EF4-FFF2-40B4-BE49-F238E27FC236}">
                <a16:creationId xmlns:a16="http://schemas.microsoft.com/office/drawing/2014/main" id="{4B4A214C-9D4D-46A3-B6B7-77AC3D555FA7}"/>
              </a:ext>
            </a:extLst>
          </p:cNvPr>
          <p:cNvPicPr>
            <a:picLocks noChangeAspect="1"/>
          </p:cNvPicPr>
          <p:nvPr/>
        </p:nvPicPr>
        <p:blipFill>
          <a:blip r:embed="rId3"/>
          <a:stretch>
            <a:fillRect/>
          </a:stretch>
        </p:blipFill>
        <p:spPr>
          <a:xfrm>
            <a:off x="2239135" y="2029448"/>
            <a:ext cx="5239436" cy="450123"/>
          </a:xfrm>
          <a:prstGeom prst="rect">
            <a:avLst/>
          </a:prstGeom>
        </p:spPr>
      </p:pic>
      <p:pic>
        <p:nvPicPr>
          <p:cNvPr id="10" name="Imagen 9">
            <a:extLst>
              <a:ext uri="{FF2B5EF4-FFF2-40B4-BE49-F238E27FC236}">
                <a16:creationId xmlns:a16="http://schemas.microsoft.com/office/drawing/2014/main" id="{E12920AA-A8B9-49AF-8E7E-B15EF3DB0D78}"/>
              </a:ext>
            </a:extLst>
          </p:cNvPr>
          <p:cNvPicPr>
            <a:picLocks noChangeAspect="1"/>
          </p:cNvPicPr>
          <p:nvPr/>
        </p:nvPicPr>
        <p:blipFill>
          <a:blip r:embed="rId4"/>
          <a:stretch>
            <a:fillRect/>
          </a:stretch>
        </p:blipFill>
        <p:spPr>
          <a:xfrm>
            <a:off x="2244268" y="2453143"/>
            <a:ext cx="5239436" cy="477952"/>
          </a:xfrm>
          <a:prstGeom prst="rect">
            <a:avLst/>
          </a:prstGeom>
        </p:spPr>
      </p:pic>
      <p:sp>
        <p:nvSpPr>
          <p:cNvPr id="16" name="CuadroTexto 15">
            <a:extLst>
              <a:ext uri="{FF2B5EF4-FFF2-40B4-BE49-F238E27FC236}">
                <a16:creationId xmlns:a16="http://schemas.microsoft.com/office/drawing/2014/main" id="{6DD0B034-7BBB-418D-B153-65E02E461025}"/>
              </a:ext>
            </a:extLst>
          </p:cNvPr>
          <p:cNvSpPr txBox="1"/>
          <p:nvPr/>
        </p:nvSpPr>
        <p:spPr>
          <a:xfrm>
            <a:off x="1469313" y="2131138"/>
            <a:ext cx="736605" cy="27699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CL" sz="1200" b="1" i="1" spc="188" dirty="0">
                <a:latin typeface="Tw Cen MT" panose="020B0602020104020603" pitchFamily="34" charset="0"/>
                <a:ea typeface="SimHei" panose="02010609060101010101" pitchFamily="49" charset="-122"/>
              </a:rPr>
              <a:t>igual</a:t>
            </a:r>
            <a:endParaRPr lang="es-CL" sz="675" dirty="0"/>
          </a:p>
        </p:txBody>
      </p:sp>
      <p:sp>
        <p:nvSpPr>
          <p:cNvPr id="17" name="CuadroTexto 16">
            <a:extLst>
              <a:ext uri="{FF2B5EF4-FFF2-40B4-BE49-F238E27FC236}">
                <a16:creationId xmlns:a16="http://schemas.microsoft.com/office/drawing/2014/main" id="{58B33B05-E6CF-49D1-9427-9D27AC8BB2DB}"/>
              </a:ext>
            </a:extLst>
          </p:cNvPr>
          <p:cNvSpPr txBox="1"/>
          <p:nvPr/>
        </p:nvSpPr>
        <p:spPr>
          <a:xfrm>
            <a:off x="1469313" y="2582472"/>
            <a:ext cx="736605" cy="46166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CL" sz="1200" b="1" i="1" spc="188" dirty="0">
                <a:latin typeface="Tw Cen MT" panose="020B0602020104020603" pitchFamily="34" charset="0"/>
                <a:ea typeface="SimHei" panose="02010609060101010101" pitchFamily="49" charset="-122"/>
              </a:rPr>
              <a:t>distinto</a:t>
            </a:r>
            <a:endParaRPr lang="es-CL" sz="675" dirty="0"/>
          </a:p>
        </p:txBody>
      </p:sp>
      <p:pic>
        <p:nvPicPr>
          <p:cNvPr id="15" name="Imagen 14">
            <a:extLst>
              <a:ext uri="{FF2B5EF4-FFF2-40B4-BE49-F238E27FC236}">
                <a16:creationId xmlns:a16="http://schemas.microsoft.com/office/drawing/2014/main" id="{84F1B8A5-D09D-4D13-9E2E-5D9526E10DE5}"/>
              </a:ext>
            </a:extLst>
          </p:cNvPr>
          <p:cNvPicPr>
            <a:picLocks noChangeAspect="1"/>
          </p:cNvPicPr>
          <p:nvPr/>
        </p:nvPicPr>
        <p:blipFill>
          <a:blip r:embed="rId5"/>
          <a:stretch>
            <a:fillRect/>
          </a:stretch>
        </p:blipFill>
        <p:spPr>
          <a:xfrm>
            <a:off x="2244546" y="2903266"/>
            <a:ext cx="5197770" cy="484766"/>
          </a:xfrm>
          <a:prstGeom prst="rect">
            <a:avLst/>
          </a:prstGeom>
        </p:spPr>
      </p:pic>
      <p:sp>
        <p:nvSpPr>
          <p:cNvPr id="22" name="CuadroTexto 21">
            <a:extLst>
              <a:ext uri="{FF2B5EF4-FFF2-40B4-BE49-F238E27FC236}">
                <a16:creationId xmlns:a16="http://schemas.microsoft.com/office/drawing/2014/main" id="{A45C1A6A-E854-4837-8FF4-580ED150609A}"/>
              </a:ext>
            </a:extLst>
          </p:cNvPr>
          <p:cNvSpPr txBox="1"/>
          <p:nvPr/>
        </p:nvSpPr>
        <p:spPr>
          <a:xfrm>
            <a:off x="1137635" y="3051856"/>
            <a:ext cx="1092284" cy="27699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CL" sz="1200" b="1" i="1" spc="188" dirty="0">
                <a:latin typeface="Tw Cen MT" panose="020B0602020104020603" pitchFamily="34" charset="0"/>
                <a:ea typeface="SimHei" panose="02010609060101010101" pitchFamily="49" charset="-122"/>
              </a:rPr>
              <a:t>menor que</a:t>
            </a:r>
            <a:endParaRPr lang="es-CL" sz="675" dirty="0"/>
          </a:p>
        </p:txBody>
      </p:sp>
      <p:pic>
        <p:nvPicPr>
          <p:cNvPr id="21" name="Imagen 20">
            <a:extLst>
              <a:ext uri="{FF2B5EF4-FFF2-40B4-BE49-F238E27FC236}">
                <a16:creationId xmlns:a16="http://schemas.microsoft.com/office/drawing/2014/main" id="{5A8493CF-B03C-4AAA-A25B-11796C10DCFF}"/>
              </a:ext>
            </a:extLst>
          </p:cNvPr>
          <p:cNvPicPr>
            <a:picLocks noChangeAspect="1"/>
          </p:cNvPicPr>
          <p:nvPr/>
        </p:nvPicPr>
        <p:blipFill>
          <a:blip r:embed="rId6"/>
          <a:stretch>
            <a:fillRect/>
          </a:stretch>
        </p:blipFill>
        <p:spPr>
          <a:xfrm>
            <a:off x="2257187" y="3361604"/>
            <a:ext cx="5203422" cy="450123"/>
          </a:xfrm>
          <a:prstGeom prst="rect">
            <a:avLst/>
          </a:prstGeom>
        </p:spPr>
      </p:pic>
      <p:sp>
        <p:nvSpPr>
          <p:cNvPr id="25" name="CuadroTexto 24">
            <a:extLst>
              <a:ext uri="{FF2B5EF4-FFF2-40B4-BE49-F238E27FC236}">
                <a16:creationId xmlns:a16="http://schemas.microsoft.com/office/drawing/2014/main" id="{7DEB937D-10DE-4C7D-B87B-930CB74C1652}"/>
              </a:ext>
            </a:extLst>
          </p:cNvPr>
          <p:cNvSpPr txBox="1"/>
          <p:nvPr/>
        </p:nvSpPr>
        <p:spPr>
          <a:xfrm>
            <a:off x="1146851" y="3441033"/>
            <a:ext cx="1092284" cy="27699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CL" sz="1200" b="1" i="1" spc="188" dirty="0">
                <a:latin typeface="Tw Cen MT" panose="020B0602020104020603" pitchFamily="34" charset="0"/>
                <a:ea typeface="SimHei" panose="02010609060101010101" pitchFamily="49" charset="-122"/>
              </a:rPr>
              <a:t>mayor que</a:t>
            </a:r>
            <a:endParaRPr lang="es-CL" sz="675" dirty="0"/>
          </a:p>
        </p:txBody>
      </p:sp>
      <p:pic>
        <p:nvPicPr>
          <p:cNvPr id="28" name="Imagen 27">
            <a:extLst>
              <a:ext uri="{FF2B5EF4-FFF2-40B4-BE49-F238E27FC236}">
                <a16:creationId xmlns:a16="http://schemas.microsoft.com/office/drawing/2014/main" id="{AC4FD6F0-89EA-4C9E-8555-5A4150D0F9A8}"/>
              </a:ext>
            </a:extLst>
          </p:cNvPr>
          <p:cNvPicPr>
            <a:picLocks noChangeAspect="1"/>
          </p:cNvPicPr>
          <p:nvPr/>
        </p:nvPicPr>
        <p:blipFill>
          <a:blip r:embed="rId7"/>
          <a:stretch>
            <a:fillRect/>
          </a:stretch>
        </p:blipFill>
        <p:spPr>
          <a:xfrm>
            <a:off x="2239135" y="3786300"/>
            <a:ext cx="5194085" cy="455935"/>
          </a:xfrm>
          <a:prstGeom prst="rect">
            <a:avLst/>
          </a:prstGeom>
        </p:spPr>
      </p:pic>
      <p:sp>
        <p:nvSpPr>
          <p:cNvPr id="30" name="CuadroTexto 29">
            <a:extLst>
              <a:ext uri="{FF2B5EF4-FFF2-40B4-BE49-F238E27FC236}">
                <a16:creationId xmlns:a16="http://schemas.microsoft.com/office/drawing/2014/main" id="{56B230C3-FBC7-450F-A798-EF694EB95F74}"/>
              </a:ext>
            </a:extLst>
          </p:cNvPr>
          <p:cNvSpPr txBox="1"/>
          <p:nvPr/>
        </p:nvSpPr>
        <p:spPr>
          <a:xfrm>
            <a:off x="578953" y="3862929"/>
            <a:ext cx="1652780" cy="46166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CL" sz="1200" b="1" i="1" spc="188" dirty="0">
                <a:latin typeface="Tw Cen MT" panose="020B0602020104020603" pitchFamily="34" charset="0"/>
                <a:ea typeface="SimHei" panose="02010609060101010101" pitchFamily="49" charset="-122"/>
              </a:rPr>
              <a:t>mayor o </a:t>
            </a:r>
            <a:r>
              <a:rPr lang="es-CL" sz="1200" b="1" i="1" spc="188" dirty="0" err="1">
                <a:latin typeface="Tw Cen MT" panose="020B0602020104020603" pitchFamily="34" charset="0"/>
                <a:ea typeface="SimHei" panose="02010609060101010101" pitchFamily="49" charset="-122"/>
              </a:rPr>
              <a:t>iguaL</a:t>
            </a:r>
            <a:r>
              <a:rPr lang="es-CL" sz="1200" b="1" i="1" spc="188" dirty="0">
                <a:latin typeface="Tw Cen MT" panose="020B0602020104020603" pitchFamily="34" charset="0"/>
                <a:ea typeface="SimHei" panose="02010609060101010101" pitchFamily="49" charset="-122"/>
              </a:rPr>
              <a:t> que</a:t>
            </a:r>
            <a:endParaRPr lang="es-CL" sz="675" dirty="0"/>
          </a:p>
        </p:txBody>
      </p:sp>
      <p:pic>
        <p:nvPicPr>
          <p:cNvPr id="34" name="Imagen 33">
            <a:extLst>
              <a:ext uri="{FF2B5EF4-FFF2-40B4-BE49-F238E27FC236}">
                <a16:creationId xmlns:a16="http://schemas.microsoft.com/office/drawing/2014/main" id="{C6E2734A-ADAB-435E-AB0D-31E8C6631A7B}"/>
              </a:ext>
            </a:extLst>
          </p:cNvPr>
          <p:cNvPicPr>
            <a:picLocks noChangeAspect="1"/>
          </p:cNvPicPr>
          <p:nvPr/>
        </p:nvPicPr>
        <p:blipFill>
          <a:blip r:embed="rId8"/>
          <a:stretch>
            <a:fillRect/>
          </a:stretch>
        </p:blipFill>
        <p:spPr>
          <a:xfrm>
            <a:off x="2255920" y="4237823"/>
            <a:ext cx="5204690" cy="448680"/>
          </a:xfrm>
          <a:prstGeom prst="rect">
            <a:avLst/>
          </a:prstGeom>
        </p:spPr>
      </p:pic>
      <p:sp>
        <p:nvSpPr>
          <p:cNvPr id="37" name="Rectángulo 36">
            <a:extLst>
              <a:ext uri="{FF2B5EF4-FFF2-40B4-BE49-F238E27FC236}">
                <a16:creationId xmlns:a16="http://schemas.microsoft.com/office/drawing/2014/main" id="{F4A87E2B-DFA9-48D1-A95F-A474CCA31EA2}"/>
              </a:ext>
            </a:extLst>
          </p:cNvPr>
          <p:cNvSpPr/>
          <p:nvPr/>
        </p:nvSpPr>
        <p:spPr>
          <a:xfrm>
            <a:off x="7322653" y="3218514"/>
            <a:ext cx="246824"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pic>
        <p:nvPicPr>
          <p:cNvPr id="38" name="Imagen 37">
            <a:extLst>
              <a:ext uri="{FF2B5EF4-FFF2-40B4-BE49-F238E27FC236}">
                <a16:creationId xmlns:a16="http://schemas.microsoft.com/office/drawing/2014/main" id="{B2710623-E0EA-4EDA-A90C-32ECBA4BC432}"/>
              </a:ext>
            </a:extLst>
          </p:cNvPr>
          <p:cNvPicPr>
            <a:picLocks noChangeAspect="1"/>
          </p:cNvPicPr>
          <p:nvPr/>
        </p:nvPicPr>
        <p:blipFill>
          <a:blip r:embed="rId9"/>
          <a:stretch>
            <a:fillRect/>
          </a:stretch>
        </p:blipFill>
        <p:spPr>
          <a:xfrm>
            <a:off x="7479793" y="2084845"/>
            <a:ext cx="848321" cy="339328"/>
          </a:xfrm>
          <a:prstGeom prst="rect">
            <a:avLst/>
          </a:prstGeom>
        </p:spPr>
      </p:pic>
      <p:pic>
        <p:nvPicPr>
          <p:cNvPr id="39" name="Imagen 38">
            <a:extLst>
              <a:ext uri="{FF2B5EF4-FFF2-40B4-BE49-F238E27FC236}">
                <a16:creationId xmlns:a16="http://schemas.microsoft.com/office/drawing/2014/main" id="{B35AA25E-E2AF-4672-90DD-7CF484299688}"/>
              </a:ext>
            </a:extLst>
          </p:cNvPr>
          <p:cNvPicPr>
            <a:picLocks noChangeAspect="1"/>
          </p:cNvPicPr>
          <p:nvPr/>
        </p:nvPicPr>
        <p:blipFill>
          <a:blip r:embed="rId10"/>
          <a:stretch>
            <a:fillRect/>
          </a:stretch>
        </p:blipFill>
        <p:spPr>
          <a:xfrm>
            <a:off x="7454958" y="2538725"/>
            <a:ext cx="873156" cy="306785"/>
          </a:xfrm>
          <a:prstGeom prst="rect">
            <a:avLst/>
          </a:prstGeom>
        </p:spPr>
      </p:pic>
      <p:pic>
        <p:nvPicPr>
          <p:cNvPr id="40" name="Imagen 39">
            <a:extLst>
              <a:ext uri="{FF2B5EF4-FFF2-40B4-BE49-F238E27FC236}">
                <a16:creationId xmlns:a16="http://schemas.microsoft.com/office/drawing/2014/main" id="{5E9B1BFC-5961-4EC0-AF30-21D78A95CA9C}"/>
              </a:ext>
            </a:extLst>
          </p:cNvPr>
          <p:cNvPicPr>
            <a:picLocks noChangeAspect="1"/>
          </p:cNvPicPr>
          <p:nvPr/>
        </p:nvPicPr>
        <p:blipFill>
          <a:blip r:embed="rId11"/>
          <a:stretch>
            <a:fillRect/>
          </a:stretch>
        </p:blipFill>
        <p:spPr>
          <a:xfrm>
            <a:off x="7433219" y="2972863"/>
            <a:ext cx="796103" cy="323056"/>
          </a:xfrm>
          <a:prstGeom prst="rect">
            <a:avLst/>
          </a:prstGeom>
        </p:spPr>
      </p:pic>
      <p:pic>
        <p:nvPicPr>
          <p:cNvPr id="41" name="Imagen 40">
            <a:extLst>
              <a:ext uri="{FF2B5EF4-FFF2-40B4-BE49-F238E27FC236}">
                <a16:creationId xmlns:a16="http://schemas.microsoft.com/office/drawing/2014/main" id="{64AC1E42-6937-4D5E-B2F5-FDAD5FBD676B}"/>
              </a:ext>
            </a:extLst>
          </p:cNvPr>
          <p:cNvPicPr>
            <a:picLocks noChangeAspect="1"/>
          </p:cNvPicPr>
          <p:nvPr/>
        </p:nvPicPr>
        <p:blipFill>
          <a:blip r:embed="rId12"/>
          <a:stretch>
            <a:fillRect/>
          </a:stretch>
        </p:blipFill>
        <p:spPr>
          <a:xfrm>
            <a:off x="7454958" y="3400297"/>
            <a:ext cx="596565" cy="334077"/>
          </a:xfrm>
          <a:prstGeom prst="rect">
            <a:avLst/>
          </a:prstGeom>
        </p:spPr>
      </p:pic>
      <p:pic>
        <p:nvPicPr>
          <p:cNvPr id="42" name="Imagen 41">
            <a:extLst>
              <a:ext uri="{FF2B5EF4-FFF2-40B4-BE49-F238E27FC236}">
                <a16:creationId xmlns:a16="http://schemas.microsoft.com/office/drawing/2014/main" id="{ED3CE3AF-6A34-4A0E-A1C0-EC3DF7D3C474}"/>
              </a:ext>
            </a:extLst>
          </p:cNvPr>
          <p:cNvPicPr>
            <a:picLocks noChangeAspect="1"/>
          </p:cNvPicPr>
          <p:nvPr/>
        </p:nvPicPr>
        <p:blipFill>
          <a:blip r:embed="rId13"/>
          <a:stretch>
            <a:fillRect/>
          </a:stretch>
        </p:blipFill>
        <p:spPr>
          <a:xfrm>
            <a:off x="7454958" y="3862929"/>
            <a:ext cx="780182" cy="324076"/>
          </a:xfrm>
          <a:prstGeom prst="rect">
            <a:avLst/>
          </a:prstGeom>
        </p:spPr>
      </p:pic>
      <p:pic>
        <p:nvPicPr>
          <p:cNvPr id="43" name="Imagen 42">
            <a:extLst>
              <a:ext uri="{FF2B5EF4-FFF2-40B4-BE49-F238E27FC236}">
                <a16:creationId xmlns:a16="http://schemas.microsoft.com/office/drawing/2014/main" id="{B0C49EBA-A6CC-48CF-81AB-B2AF344480F5}"/>
              </a:ext>
            </a:extLst>
          </p:cNvPr>
          <p:cNvPicPr>
            <a:picLocks noChangeAspect="1"/>
          </p:cNvPicPr>
          <p:nvPr/>
        </p:nvPicPr>
        <p:blipFill>
          <a:blip r:embed="rId14"/>
          <a:stretch>
            <a:fillRect/>
          </a:stretch>
        </p:blipFill>
        <p:spPr>
          <a:xfrm>
            <a:off x="7454958" y="4315559"/>
            <a:ext cx="684888" cy="309305"/>
          </a:xfrm>
          <a:prstGeom prst="rect">
            <a:avLst/>
          </a:prstGeom>
        </p:spPr>
      </p:pic>
      <p:sp>
        <p:nvSpPr>
          <p:cNvPr id="50" name="CuadroTexto 49">
            <a:extLst>
              <a:ext uri="{FF2B5EF4-FFF2-40B4-BE49-F238E27FC236}">
                <a16:creationId xmlns:a16="http://schemas.microsoft.com/office/drawing/2014/main" id="{4E4640C5-217F-4750-BF8E-B39C599BC10E}"/>
              </a:ext>
            </a:extLst>
          </p:cNvPr>
          <p:cNvSpPr txBox="1"/>
          <p:nvPr/>
        </p:nvSpPr>
        <p:spPr>
          <a:xfrm>
            <a:off x="586355" y="4287903"/>
            <a:ext cx="1652780" cy="46166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CL" sz="1200" b="1" i="1" spc="188" dirty="0">
                <a:latin typeface="Tw Cen MT" panose="020B0602020104020603" pitchFamily="34" charset="0"/>
                <a:ea typeface="SimHei" panose="02010609060101010101" pitchFamily="49" charset="-122"/>
              </a:rPr>
              <a:t>menor o </a:t>
            </a:r>
            <a:r>
              <a:rPr lang="es-CL" sz="1200" b="1" i="1" spc="188" dirty="0" err="1">
                <a:latin typeface="Tw Cen MT" panose="020B0602020104020603" pitchFamily="34" charset="0"/>
                <a:ea typeface="SimHei" panose="02010609060101010101" pitchFamily="49" charset="-122"/>
              </a:rPr>
              <a:t>iguaL</a:t>
            </a:r>
            <a:r>
              <a:rPr lang="es-CL" sz="1200" b="1" i="1" spc="188" dirty="0">
                <a:latin typeface="Tw Cen MT" panose="020B0602020104020603" pitchFamily="34" charset="0"/>
                <a:ea typeface="SimHei" panose="02010609060101010101" pitchFamily="49" charset="-122"/>
              </a:rPr>
              <a:t> que</a:t>
            </a:r>
            <a:endParaRPr lang="es-CL" sz="675" dirty="0"/>
          </a:p>
        </p:txBody>
      </p:sp>
      <p:sp>
        <p:nvSpPr>
          <p:cNvPr id="24" name="Rectangle 1">
            <a:extLst>
              <a:ext uri="{FF2B5EF4-FFF2-40B4-BE49-F238E27FC236}">
                <a16:creationId xmlns:a16="http://schemas.microsoft.com/office/drawing/2014/main" id="{C8C8A9EC-D5A0-4A38-A8C3-2C6B34BC9E64}"/>
              </a:ext>
            </a:extLst>
          </p:cNvPr>
          <p:cNvSpPr>
            <a:spLocks noChangeArrowheads="1"/>
          </p:cNvSpPr>
          <p:nvPr/>
        </p:nvSpPr>
        <p:spPr bwMode="auto">
          <a:xfrm>
            <a:off x="2255920" y="4856924"/>
            <a:ext cx="5065466" cy="38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90" tIns="17145" rIns="34290" bIns="17145" numCol="1" anchor="ctr" anchorCtr="0" compatLnSpc="1">
            <a:prstTxWarp prst="textNoShape">
              <a:avLst/>
            </a:prstTxWarp>
            <a:spAutoFit/>
          </a:bodyPr>
          <a:lstStyle/>
          <a:p>
            <a:pPr algn="just" defTabSz="342900" eaLnBrk="0" fontAlgn="base" hangingPunct="0">
              <a:spcBef>
                <a:spcPct val="0"/>
              </a:spcBef>
              <a:spcAft>
                <a:spcPct val="0"/>
              </a:spcAft>
            </a:pPr>
            <a:r>
              <a:rPr lang="es-CL" altLang="es-CL" sz="1050" dirty="0">
                <a:latin typeface="Arial" panose="020B0604020202020204" pitchFamily="34" charset="0"/>
              </a:rPr>
              <a:t>Los operadores lógicos son usados para operaciones de álgebra Booleana, es decir, para describir relaciones lógicas, expresadas como verdadero </a:t>
            </a:r>
            <a:r>
              <a:rPr lang="es-CL" altLang="es-CL" sz="1200" dirty="0"/>
              <a:t>o falso.</a:t>
            </a:r>
            <a:endParaRPr lang="es-CL" altLang="es-CL" sz="1050" dirty="0">
              <a:latin typeface="Arial" panose="020B0604020202020204" pitchFamily="34" charset="0"/>
            </a:endParaRPr>
          </a:p>
        </p:txBody>
      </p:sp>
    </p:spTree>
    <p:extLst>
      <p:ext uri="{BB962C8B-B14F-4D97-AF65-F5344CB8AC3E}">
        <p14:creationId xmlns:p14="http://schemas.microsoft.com/office/powerpoint/2010/main" val="215706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7253" y="3390616"/>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29" name="Rectángulo 28"/>
          <p:cNvSpPr/>
          <p:nvPr/>
        </p:nvSpPr>
        <p:spPr>
          <a:xfrm>
            <a:off x="1692507" y="1349288"/>
            <a:ext cx="5758986" cy="507831"/>
          </a:xfrm>
          <a:prstGeom prst="rect">
            <a:avLst/>
          </a:prstGeom>
        </p:spPr>
        <p:txBody>
          <a:bodyPr wrap="square">
            <a:spAutoFit/>
          </a:bodyPr>
          <a:lstStyle/>
          <a:p>
            <a:pPr algn="ctr" hangingPunct="1"/>
            <a:r>
              <a:rPr lang="es-CL" sz="2700" b="1" i="1" spc="188" dirty="0">
                <a:latin typeface="Tw Cen MT" panose="020B0602020104020603" pitchFamily="34" charset="0"/>
                <a:ea typeface="SimHei" panose="02010609060101010101" pitchFamily="49" charset="-122"/>
              </a:rPr>
              <a:t>Operadores lógicos binarios</a:t>
            </a:r>
          </a:p>
        </p:txBody>
      </p:sp>
      <p:sp>
        <p:nvSpPr>
          <p:cNvPr id="4" name="Rectángulo 3">
            <a:extLst>
              <a:ext uri="{FF2B5EF4-FFF2-40B4-BE49-F238E27FC236}">
                <a16:creationId xmlns:a16="http://schemas.microsoft.com/office/drawing/2014/main" id="{8D04CF40-4E3A-4A02-9A8E-B7634DB80255}"/>
              </a:ext>
            </a:extLst>
          </p:cNvPr>
          <p:cNvSpPr/>
          <p:nvPr/>
        </p:nvSpPr>
        <p:spPr>
          <a:xfrm>
            <a:off x="8632620" y="3175354"/>
            <a:ext cx="380965"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37" name="Rectángulo 36">
            <a:extLst>
              <a:ext uri="{FF2B5EF4-FFF2-40B4-BE49-F238E27FC236}">
                <a16:creationId xmlns:a16="http://schemas.microsoft.com/office/drawing/2014/main" id="{F4A87E2B-DFA9-48D1-A95F-A474CCA31EA2}"/>
              </a:ext>
            </a:extLst>
          </p:cNvPr>
          <p:cNvSpPr/>
          <p:nvPr/>
        </p:nvSpPr>
        <p:spPr>
          <a:xfrm>
            <a:off x="7277099" y="3109758"/>
            <a:ext cx="246824"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pic>
        <p:nvPicPr>
          <p:cNvPr id="31" name="Imagen 30">
            <a:extLst>
              <a:ext uri="{FF2B5EF4-FFF2-40B4-BE49-F238E27FC236}">
                <a16:creationId xmlns:a16="http://schemas.microsoft.com/office/drawing/2014/main" id="{A0006F11-93D3-490C-B2E1-DD3AB5A112CB}"/>
              </a:ext>
            </a:extLst>
          </p:cNvPr>
          <p:cNvPicPr>
            <a:picLocks noChangeAspect="1"/>
          </p:cNvPicPr>
          <p:nvPr/>
        </p:nvPicPr>
        <p:blipFill rotWithShape="1">
          <a:blip r:embed="rId3"/>
          <a:srcRect b="23902"/>
          <a:stretch/>
        </p:blipFill>
        <p:spPr>
          <a:xfrm>
            <a:off x="1232889" y="1964457"/>
            <a:ext cx="6678222" cy="2378050"/>
          </a:xfrm>
          <a:prstGeom prst="rect">
            <a:avLst/>
          </a:prstGeom>
        </p:spPr>
      </p:pic>
      <p:sp>
        <p:nvSpPr>
          <p:cNvPr id="32" name="CuadroTexto 31">
            <a:extLst>
              <a:ext uri="{FF2B5EF4-FFF2-40B4-BE49-F238E27FC236}">
                <a16:creationId xmlns:a16="http://schemas.microsoft.com/office/drawing/2014/main" id="{65DA6934-30E2-47D7-8C2E-13765686701C}"/>
              </a:ext>
            </a:extLst>
          </p:cNvPr>
          <p:cNvSpPr txBox="1"/>
          <p:nvPr/>
        </p:nvSpPr>
        <p:spPr>
          <a:xfrm>
            <a:off x="1464436" y="4647499"/>
            <a:ext cx="1252817" cy="5309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CL" sz="1500" b="1" dirty="0">
                <a:solidFill>
                  <a:srgbClr val="000000"/>
                </a:solidFill>
                <a:latin typeface="Raleway"/>
              </a:rPr>
              <a:t>NOT</a:t>
            </a:r>
          </a:p>
          <a:p>
            <a:pPr algn="ctr"/>
            <a:r>
              <a:rPr lang="es-CL" sz="1350" dirty="0">
                <a:solidFill>
                  <a:srgbClr val="000000"/>
                </a:solidFill>
                <a:latin typeface="Raleway"/>
              </a:rPr>
              <a:t>(negación)</a:t>
            </a:r>
          </a:p>
        </p:txBody>
      </p:sp>
      <p:sp>
        <p:nvSpPr>
          <p:cNvPr id="33" name="CuadroTexto 32">
            <a:extLst>
              <a:ext uri="{FF2B5EF4-FFF2-40B4-BE49-F238E27FC236}">
                <a16:creationId xmlns:a16="http://schemas.microsoft.com/office/drawing/2014/main" id="{3399D009-AC70-4C92-934A-962A7FC9E795}"/>
              </a:ext>
            </a:extLst>
          </p:cNvPr>
          <p:cNvSpPr txBox="1"/>
          <p:nvPr/>
        </p:nvSpPr>
        <p:spPr>
          <a:xfrm>
            <a:off x="2831456" y="4557996"/>
            <a:ext cx="5065466" cy="8309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1200" dirty="0">
                <a:solidFill>
                  <a:srgbClr val="000000"/>
                </a:solidFill>
                <a:latin typeface="Raleway"/>
              </a:rPr>
              <a:t>El operador lógico </a:t>
            </a:r>
            <a:r>
              <a:rPr lang="es-MX" sz="1200" dirty="0" err="1">
                <a:solidFill>
                  <a:srgbClr val="000000"/>
                </a:solidFill>
                <a:latin typeface="Courier New" panose="02070309020205020404" pitchFamily="49" charset="0"/>
              </a:rPr>
              <a:t>not</a:t>
            </a:r>
            <a:r>
              <a:rPr lang="es-MX" sz="1200" dirty="0">
                <a:solidFill>
                  <a:srgbClr val="000000"/>
                </a:solidFill>
                <a:latin typeface="Courier New" panose="02070309020205020404" pitchFamily="49" charset="0"/>
              </a:rPr>
              <a:t> (!) </a:t>
            </a:r>
            <a:r>
              <a:rPr lang="es-MX" sz="1200" dirty="0">
                <a:solidFill>
                  <a:srgbClr val="000000"/>
                </a:solidFill>
                <a:latin typeface="Raleway"/>
              </a:rPr>
              <a:t>sirve para poder “cambiar” el valor de una operación lógica. Es decir, si uno le aplica este operador a una operación lógica, cambia el valor de VERDADERO a FALSO o viceversa.</a:t>
            </a:r>
            <a:endParaRPr lang="es-CL" sz="675" dirty="0"/>
          </a:p>
        </p:txBody>
      </p:sp>
    </p:spTree>
    <p:extLst>
      <p:ext uri="{BB962C8B-B14F-4D97-AF65-F5344CB8AC3E}">
        <p14:creationId xmlns:p14="http://schemas.microsoft.com/office/powerpoint/2010/main" val="420501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4">
            <a:extLst>
              <a:ext uri="{FF2B5EF4-FFF2-40B4-BE49-F238E27FC236}">
                <a16:creationId xmlns:a16="http://schemas.microsoft.com/office/drawing/2014/main" id="{C42E8C6F-3A7A-EE66-697D-03C0FACC9FBD}"/>
              </a:ext>
            </a:extLst>
          </p:cNvPr>
          <p:cNvSpPr>
            <a:spLocks noChangeArrowheads="1"/>
          </p:cNvSpPr>
          <p:nvPr/>
        </p:nvSpPr>
        <p:spPr bwMode="auto">
          <a:xfrm>
            <a:off x="580056" y="992094"/>
            <a:ext cx="2712684" cy="279516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hangingPunct="1">
              <a:lnSpc>
                <a:spcPct val="90000"/>
              </a:lnSpc>
              <a:spcAft>
                <a:spcPts val="600"/>
              </a:spcAft>
              <a:buClrTx/>
              <a:buSzTx/>
              <a:tabLst/>
            </a:pPr>
            <a:r>
              <a:rPr kumimoji="0" lang="en-US" altLang="es-CL" b="1" i="0" u="none" strike="noStrike" kern="1200" cap="none" normalizeH="0" baseline="0">
                <a:ln>
                  <a:noFill/>
                </a:ln>
                <a:solidFill>
                  <a:schemeClr val="tx1"/>
                </a:solidFill>
                <a:effectLst/>
                <a:latin typeface="+mj-lt"/>
                <a:ea typeface="+mj-ea"/>
                <a:cs typeface="+mj-cs"/>
              </a:rPr>
              <a:t>AND, OR y Not</a:t>
            </a:r>
          </a:p>
          <a:p>
            <a:pPr marL="0" marR="0" lvl="0" indent="0" algn="ctr" defTabSz="914400" eaLnBrk="1" fontAlgn="base" hangingPunct="1">
              <a:lnSpc>
                <a:spcPct val="90000"/>
              </a:lnSpc>
              <a:spcAft>
                <a:spcPts val="600"/>
              </a:spcAft>
              <a:buClrTx/>
              <a:buSzTx/>
              <a:tabLst/>
            </a:pPr>
            <a:r>
              <a:rPr kumimoji="0" lang="en-US" altLang="es-CL" b="0" i="0" u="none" strike="noStrike" kern="1200" cap="none" normalizeH="0" baseline="0">
                <a:ln>
                  <a:noFill/>
                </a:ln>
                <a:solidFill>
                  <a:schemeClr val="tx1"/>
                </a:solidFill>
                <a:effectLst/>
                <a:latin typeface="+mj-lt"/>
                <a:ea typeface="+mj-ea"/>
                <a:cs typeface="+mj-cs"/>
              </a:rPr>
              <a:t>Los operadores lógicos básicos son tres:</a:t>
            </a:r>
          </a:p>
          <a:p>
            <a:pPr marL="0" marR="0" lvl="0" indent="0" algn="ctr" defTabSz="914400" eaLnBrk="1" fontAlgn="base" hangingPunct="1">
              <a:lnSpc>
                <a:spcPct val="90000"/>
              </a:lnSpc>
              <a:spcAft>
                <a:spcPts val="600"/>
              </a:spcAft>
              <a:buClrTx/>
              <a:buSzTx/>
              <a:tabLst/>
            </a:pPr>
            <a:r>
              <a:rPr kumimoji="0" lang="en-US" altLang="es-CL" b="0" i="0" u="none" strike="noStrike" kern="1200" cap="none" normalizeH="0" baseline="0">
                <a:ln>
                  <a:noFill/>
                </a:ln>
                <a:solidFill>
                  <a:schemeClr val="tx1"/>
                </a:solidFill>
                <a:effectLst/>
                <a:latin typeface="+mj-lt"/>
                <a:ea typeface="+mj-ea"/>
                <a:cs typeface="+mj-cs"/>
              </a:rPr>
              <a:t>Estos operadores actúan sobre expresiones lógicas. Permiten unir expresiones lógicas simples formando otras más complejas</a:t>
            </a:r>
          </a:p>
        </p:txBody>
      </p:sp>
      <p:graphicFrame>
        <p:nvGraphicFramePr>
          <p:cNvPr id="5" name="Tabla 4">
            <a:extLst>
              <a:ext uri="{FF2B5EF4-FFF2-40B4-BE49-F238E27FC236}">
                <a16:creationId xmlns:a16="http://schemas.microsoft.com/office/drawing/2014/main" id="{656CE957-0C55-BB82-15F2-E021F4B28431}"/>
              </a:ext>
            </a:extLst>
          </p:cNvPr>
          <p:cNvGraphicFramePr>
            <a:graphicFrameLocks noGrp="1"/>
          </p:cNvGraphicFramePr>
          <p:nvPr>
            <p:extLst>
              <p:ext uri="{D42A27DB-BD31-4B8C-83A1-F6EECF244321}">
                <p14:modId xmlns:p14="http://schemas.microsoft.com/office/powerpoint/2010/main" val="2394108747"/>
              </p:ext>
            </p:extLst>
          </p:nvPr>
        </p:nvGraphicFramePr>
        <p:xfrm>
          <a:off x="4421813" y="1959555"/>
          <a:ext cx="4281488" cy="2908918"/>
        </p:xfrm>
        <a:graphic>
          <a:graphicData uri="http://schemas.openxmlformats.org/drawingml/2006/table">
            <a:tbl>
              <a:tblPr firstRow="1" bandRow="1">
                <a:solidFill>
                  <a:srgbClr val="F2F2F2">
                    <a:alpha val="45098"/>
                  </a:srgbClr>
                </a:solidFill>
              </a:tblPr>
              <a:tblGrid>
                <a:gridCol w="1195798">
                  <a:extLst>
                    <a:ext uri="{9D8B030D-6E8A-4147-A177-3AD203B41FA5}">
                      <a16:colId xmlns:a16="http://schemas.microsoft.com/office/drawing/2014/main" val="3694985779"/>
                    </a:ext>
                  </a:extLst>
                </a:gridCol>
                <a:gridCol w="3085690">
                  <a:extLst>
                    <a:ext uri="{9D8B030D-6E8A-4147-A177-3AD203B41FA5}">
                      <a16:colId xmlns:a16="http://schemas.microsoft.com/office/drawing/2014/main" val="1699931649"/>
                    </a:ext>
                  </a:extLst>
                </a:gridCol>
              </a:tblGrid>
              <a:tr h="689484">
                <a:tc>
                  <a:txBody>
                    <a:bodyPr/>
                    <a:lstStyle/>
                    <a:p>
                      <a:pPr algn="l" fontAlgn="b"/>
                      <a:r>
                        <a:rPr lang="es-CL" sz="2300" b="0" cap="none" spc="0">
                          <a:solidFill>
                            <a:schemeClr val="bg1"/>
                          </a:solidFill>
                          <a:effectLst/>
                        </a:rPr>
                        <a:t>Signo</a:t>
                      </a:r>
                    </a:p>
                  </a:txBody>
                  <a:tcPr marL="125818" marR="125818" marT="150982" marB="125818"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b"/>
                      <a:r>
                        <a:rPr lang="es-CL" sz="2300" b="0" cap="none" spc="0">
                          <a:solidFill>
                            <a:schemeClr val="bg1"/>
                          </a:solidFill>
                          <a:effectLst/>
                        </a:rPr>
                        <a:t>Operación</a:t>
                      </a:r>
                    </a:p>
                  </a:txBody>
                  <a:tcPr marL="125818" marR="125818" marT="150982" marB="12581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31215885"/>
                  </a:ext>
                </a:extLst>
              </a:tr>
              <a:tr h="639157">
                <a:tc>
                  <a:txBody>
                    <a:bodyPr/>
                    <a:lstStyle/>
                    <a:p>
                      <a:pPr fontAlgn="t"/>
                      <a:r>
                        <a:rPr lang="es-CL" sz="2000" cap="none" spc="0">
                          <a:solidFill>
                            <a:schemeClr val="tx1"/>
                          </a:solidFill>
                          <a:effectLst/>
                        </a:rPr>
                        <a:t>&amp;&amp;</a:t>
                      </a:r>
                    </a:p>
                  </a:txBody>
                  <a:tcPr marL="125818" marR="125818" marT="150982" marB="125818">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fontAlgn="t"/>
                      <a:r>
                        <a:rPr lang="es-CL" sz="2000" cap="none" spc="0">
                          <a:solidFill>
                            <a:schemeClr val="tx1"/>
                          </a:solidFill>
                          <a:effectLst/>
                        </a:rPr>
                        <a:t>AND</a:t>
                      </a:r>
                    </a:p>
                  </a:txBody>
                  <a:tcPr marL="125818" marR="125818" marT="150982" marB="125818">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522521993"/>
                  </a:ext>
                </a:extLst>
              </a:tr>
              <a:tr h="639157">
                <a:tc>
                  <a:txBody>
                    <a:bodyPr/>
                    <a:lstStyle/>
                    <a:p>
                      <a:pPr fontAlgn="t"/>
                      <a:r>
                        <a:rPr lang="es-CL" sz="2000" cap="none" spc="0">
                          <a:solidFill>
                            <a:schemeClr val="tx1"/>
                          </a:solidFill>
                          <a:effectLst/>
                        </a:rPr>
                        <a:t>||</a:t>
                      </a:r>
                    </a:p>
                  </a:txBody>
                  <a:tcPr marL="125818" marR="125818" marT="150982" marB="12581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fontAlgn="t"/>
                      <a:r>
                        <a:rPr lang="es-CL" sz="2000" cap="none" spc="0">
                          <a:solidFill>
                            <a:schemeClr val="tx1"/>
                          </a:solidFill>
                          <a:effectLst/>
                        </a:rPr>
                        <a:t>OR</a:t>
                      </a:r>
                    </a:p>
                  </a:txBody>
                  <a:tcPr marL="125818" marR="125818" marT="150982" marB="12581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135866938"/>
                  </a:ext>
                </a:extLst>
              </a:tr>
              <a:tr h="941120">
                <a:tc>
                  <a:txBody>
                    <a:bodyPr/>
                    <a:lstStyle/>
                    <a:p>
                      <a:pPr fontAlgn="t"/>
                      <a:r>
                        <a:rPr lang="es-CL" sz="2000" cap="none" spc="0">
                          <a:solidFill>
                            <a:schemeClr val="tx1"/>
                          </a:solidFill>
                          <a:effectLst/>
                        </a:rPr>
                        <a:t>!</a:t>
                      </a:r>
                    </a:p>
                  </a:txBody>
                  <a:tcPr marL="125818" marR="125818" marT="150982" marB="125818">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fontAlgn="t"/>
                      <a:r>
                        <a:rPr lang="es-MX" sz="2000" cap="none" spc="0">
                          <a:solidFill>
                            <a:schemeClr val="tx1"/>
                          </a:solidFill>
                          <a:effectLst/>
                        </a:rPr>
                        <a:t>NOT (negación, el valor contrario)</a:t>
                      </a:r>
                    </a:p>
                  </a:txBody>
                  <a:tcPr marL="125818" marR="125818" marT="150982" marB="125818">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844642281"/>
                  </a:ext>
                </a:extLst>
              </a:tr>
            </a:tbl>
          </a:graphicData>
        </a:graphic>
      </p:graphicFrame>
    </p:spTree>
    <p:extLst>
      <p:ext uri="{BB962C8B-B14F-4D97-AF65-F5344CB8AC3E}">
        <p14:creationId xmlns:p14="http://schemas.microsoft.com/office/powerpoint/2010/main" val="3269217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1053" y="3311372"/>
            <a:ext cx="653653" cy="41742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2400" b="1">
              <a:solidFill>
                <a:srgbClr val="FFFFFF"/>
              </a:solidFill>
              <a:sym typeface="Open Sans"/>
            </a:endParaRPr>
          </a:p>
        </p:txBody>
      </p:sp>
      <p:sp>
        <p:nvSpPr>
          <p:cNvPr id="11" name="Rectángulo 10"/>
          <p:cNvSpPr/>
          <p:nvPr/>
        </p:nvSpPr>
        <p:spPr>
          <a:xfrm>
            <a:off x="393707" y="1275122"/>
            <a:ext cx="3564938" cy="507831"/>
          </a:xfrm>
          <a:prstGeom prst="rect">
            <a:avLst/>
          </a:prstGeom>
        </p:spPr>
        <p:txBody>
          <a:bodyPr wrap="square">
            <a:spAutoFit/>
          </a:bodyPr>
          <a:lstStyle/>
          <a:p>
            <a:pPr eaLnBrk="1" hangingPunct="1">
              <a:defRPr/>
            </a:pPr>
            <a:r>
              <a:rPr lang="es-CL" sz="2700" b="1" i="1" spc="188" dirty="0">
                <a:latin typeface="Tw Cen MT" panose="020B0602020104020603" pitchFamily="34" charset="0"/>
                <a:ea typeface="SimHei" panose="02010609060101010101" pitchFamily="49" charset="-122"/>
              </a:rPr>
              <a:t>Tablas de verdad</a:t>
            </a:r>
          </a:p>
        </p:txBody>
      </p:sp>
      <p:sp>
        <p:nvSpPr>
          <p:cNvPr id="17" name="Rectangle 2"/>
          <p:cNvSpPr txBox="1">
            <a:spLocks noChangeArrowheads="1"/>
          </p:cNvSpPr>
          <p:nvPr/>
        </p:nvSpPr>
        <p:spPr bwMode="auto">
          <a:xfrm>
            <a:off x="410050" y="1656365"/>
            <a:ext cx="3923361" cy="1167300"/>
          </a:xfrm>
          <a:prstGeom prst="rect">
            <a:avLst/>
          </a:prstGeom>
          <a:solidFill>
            <a:schemeClr val="bg1"/>
          </a:solidFill>
          <a:ln>
            <a:noFill/>
          </a:ln>
        </p:spPr>
        <p:txBody>
          <a:bodyPr anchor="ct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Tahoma" pitchFamily="34" charset="0"/>
              </a:defRPr>
            </a:lvl2pPr>
            <a:lvl3pPr algn="ctr" rtl="0" eaLnBrk="0" fontAlgn="base" hangingPunct="0">
              <a:spcBef>
                <a:spcPct val="0"/>
              </a:spcBef>
              <a:spcAft>
                <a:spcPct val="0"/>
              </a:spcAft>
              <a:defRPr sz="3200" b="1">
                <a:solidFill>
                  <a:schemeClr val="tx1"/>
                </a:solidFill>
                <a:latin typeface="Tahoma" pitchFamily="34" charset="0"/>
              </a:defRPr>
            </a:lvl3pPr>
            <a:lvl4pPr algn="ctr" rtl="0" eaLnBrk="0" fontAlgn="base" hangingPunct="0">
              <a:spcBef>
                <a:spcPct val="0"/>
              </a:spcBef>
              <a:spcAft>
                <a:spcPct val="0"/>
              </a:spcAft>
              <a:defRPr sz="3200" b="1">
                <a:solidFill>
                  <a:schemeClr val="tx1"/>
                </a:solidFill>
                <a:latin typeface="Tahoma" pitchFamily="34" charset="0"/>
              </a:defRPr>
            </a:lvl4pPr>
            <a:lvl5pPr algn="ctr" rtl="0" eaLnBrk="0" fontAlgn="base" hangingPunct="0">
              <a:spcBef>
                <a:spcPct val="0"/>
              </a:spcBef>
              <a:spcAft>
                <a:spcPct val="0"/>
              </a:spcAft>
              <a:defRPr sz="3200" b="1">
                <a:solidFill>
                  <a:schemeClr val="tx1"/>
                </a:solidFill>
                <a:latin typeface="Tahoma" pitchFamily="34" charset="0"/>
              </a:defRPr>
            </a:lvl5pPr>
            <a:lvl6pPr marL="457200" algn="ctr" rtl="0" eaLnBrk="1" fontAlgn="base" hangingPunct="1">
              <a:spcBef>
                <a:spcPct val="0"/>
              </a:spcBef>
              <a:spcAft>
                <a:spcPct val="0"/>
              </a:spcAft>
              <a:defRPr sz="3200" b="1">
                <a:solidFill>
                  <a:schemeClr val="tx1"/>
                </a:solidFill>
                <a:latin typeface="Tahoma" pitchFamily="34" charset="0"/>
              </a:defRPr>
            </a:lvl6pPr>
            <a:lvl7pPr marL="914400" algn="ctr" rtl="0" eaLnBrk="1" fontAlgn="base" hangingPunct="1">
              <a:spcBef>
                <a:spcPct val="0"/>
              </a:spcBef>
              <a:spcAft>
                <a:spcPct val="0"/>
              </a:spcAft>
              <a:defRPr sz="3200" b="1">
                <a:solidFill>
                  <a:schemeClr val="tx1"/>
                </a:solidFill>
                <a:latin typeface="Tahoma" pitchFamily="34" charset="0"/>
              </a:defRPr>
            </a:lvl7pPr>
            <a:lvl8pPr marL="1371600" algn="ctr" rtl="0" eaLnBrk="1" fontAlgn="base" hangingPunct="1">
              <a:spcBef>
                <a:spcPct val="0"/>
              </a:spcBef>
              <a:spcAft>
                <a:spcPct val="0"/>
              </a:spcAft>
              <a:defRPr sz="3200" b="1">
                <a:solidFill>
                  <a:schemeClr val="tx1"/>
                </a:solidFill>
                <a:latin typeface="Tahoma" pitchFamily="34" charset="0"/>
              </a:defRPr>
            </a:lvl8pPr>
            <a:lvl9pPr marL="1828800" algn="ctr" rtl="0" eaLnBrk="1" fontAlgn="base" hangingPunct="1">
              <a:spcBef>
                <a:spcPct val="0"/>
              </a:spcBef>
              <a:spcAft>
                <a:spcPct val="0"/>
              </a:spcAft>
              <a:defRPr sz="3200" b="1">
                <a:solidFill>
                  <a:schemeClr val="tx1"/>
                </a:solidFill>
                <a:latin typeface="Tahoma" pitchFamily="34" charset="0"/>
              </a:defRPr>
            </a:lvl9pPr>
          </a:lstStyle>
          <a:p>
            <a:pPr algn="l"/>
            <a:r>
              <a:rPr lang="es-CL" sz="1650" b="0" i="1" spc="188" dirty="0">
                <a:latin typeface="Tw Cen MT" panose="020B0602020104020603" pitchFamily="34" charset="0"/>
                <a:ea typeface="SimHei" panose="02010609060101010101" pitchFamily="49" charset="-122"/>
                <a:cs typeface="Open Sans Light"/>
              </a:rPr>
              <a:t>Para evaluar una expresión lógica se requieren conocer las tablas de verdad de la lógica de Boole</a:t>
            </a:r>
            <a:r>
              <a:rPr lang="es-CL" sz="1500" i="1" spc="188" dirty="0">
                <a:latin typeface="Tw Cen MT" panose="020B0602020104020603" pitchFamily="34" charset="0"/>
                <a:ea typeface="SimHei" panose="02010609060101010101" pitchFamily="49" charset="-122"/>
                <a:cs typeface="Open Sans Light"/>
              </a:rPr>
              <a:t>.</a:t>
            </a:r>
            <a:endParaRPr lang="es-CL" sz="1350" b="0" i="1" dirty="0">
              <a:latin typeface="Tw Cen MT" panose="020B0602020104020603" pitchFamily="34" charset="0"/>
            </a:endParaRPr>
          </a:p>
        </p:txBody>
      </p:sp>
      <p:sp>
        <p:nvSpPr>
          <p:cNvPr id="5" name="Rectángulo 4"/>
          <p:cNvSpPr/>
          <p:nvPr/>
        </p:nvSpPr>
        <p:spPr>
          <a:xfrm>
            <a:off x="1845440" y="2967279"/>
            <a:ext cx="1436612" cy="253916"/>
          </a:xfrm>
          <a:prstGeom prst="rect">
            <a:avLst/>
          </a:prstGeom>
        </p:spPr>
        <p:txBody>
          <a:bodyPr wrap="none">
            <a:spAutoFit/>
          </a:bodyPr>
          <a:lstStyle/>
          <a:p>
            <a:r>
              <a:rPr lang="es-CL" sz="1050" b="1" dirty="0">
                <a:solidFill>
                  <a:schemeClr val="accent6"/>
                </a:solidFill>
              </a:rPr>
              <a:t>TABLA DEL "AND" ( Y )</a:t>
            </a:r>
            <a:endParaRPr lang="es-CL" sz="1050" dirty="0">
              <a:solidFill>
                <a:schemeClr val="accent6"/>
              </a:solidFill>
            </a:endParaRPr>
          </a:p>
        </p:txBody>
      </p:sp>
      <p:pic>
        <p:nvPicPr>
          <p:cNvPr id="8" name="Imagen 7"/>
          <p:cNvPicPr>
            <a:picLocks noChangeAspect="1"/>
          </p:cNvPicPr>
          <p:nvPr/>
        </p:nvPicPr>
        <p:blipFill>
          <a:blip r:embed="rId3"/>
          <a:stretch>
            <a:fillRect/>
          </a:stretch>
        </p:blipFill>
        <p:spPr>
          <a:xfrm>
            <a:off x="1845440" y="3120975"/>
            <a:ext cx="1519266" cy="1786008"/>
          </a:xfrm>
          <a:prstGeom prst="rect">
            <a:avLst/>
          </a:prstGeom>
        </p:spPr>
      </p:pic>
      <p:sp>
        <p:nvSpPr>
          <p:cNvPr id="16" name="Rectángulo 15"/>
          <p:cNvSpPr/>
          <p:nvPr/>
        </p:nvSpPr>
        <p:spPr>
          <a:xfrm>
            <a:off x="4127909" y="2960348"/>
            <a:ext cx="1338828" cy="253916"/>
          </a:xfrm>
          <a:prstGeom prst="rect">
            <a:avLst/>
          </a:prstGeom>
        </p:spPr>
        <p:txBody>
          <a:bodyPr wrap="none">
            <a:spAutoFit/>
          </a:bodyPr>
          <a:lstStyle/>
          <a:p>
            <a:r>
              <a:rPr lang="es-CL" sz="1050" b="1" dirty="0">
                <a:solidFill>
                  <a:schemeClr val="accent6"/>
                </a:solidFill>
              </a:rPr>
              <a:t>TABLA DEL “OR" ( O)</a:t>
            </a:r>
            <a:endParaRPr lang="es-CL" sz="1050" dirty="0">
              <a:solidFill>
                <a:schemeClr val="accent6"/>
              </a:solidFill>
            </a:endParaRPr>
          </a:p>
        </p:txBody>
      </p:sp>
      <p:sp>
        <p:nvSpPr>
          <p:cNvPr id="9" name="Rectángulo 8"/>
          <p:cNvSpPr/>
          <p:nvPr/>
        </p:nvSpPr>
        <p:spPr>
          <a:xfrm>
            <a:off x="1512182" y="4959801"/>
            <a:ext cx="2185782" cy="415498"/>
          </a:xfrm>
          <a:prstGeom prst="rect">
            <a:avLst/>
          </a:prstGeom>
        </p:spPr>
        <p:txBody>
          <a:bodyPr wrap="square">
            <a:spAutoFit/>
          </a:bodyPr>
          <a:lstStyle/>
          <a:p>
            <a:pPr algn="ctr"/>
            <a:r>
              <a:rPr lang="es-CL" sz="1050" b="1" dirty="0">
                <a:solidFill>
                  <a:srgbClr val="000000"/>
                </a:solidFill>
              </a:rPr>
              <a:t> </a:t>
            </a:r>
            <a:r>
              <a:rPr lang="es-CL" sz="1050" b="1" dirty="0"/>
              <a:t>Si existe una proposición Falsa, la respuesta es Falsa</a:t>
            </a:r>
            <a:endParaRPr lang="es-CL" sz="1050" dirty="0"/>
          </a:p>
        </p:txBody>
      </p:sp>
      <p:pic>
        <p:nvPicPr>
          <p:cNvPr id="10" name="Imagen 9"/>
          <p:cNvPicPr>
            <a:picLocks noChangeAspect="1"/>
          </p:cNvPicPr>
          <p:nvPr/>
        </p:nvPicPr>
        <p:blipFill>
          <a:blip r:embed="rId4"/>
          <a:stretch>
            <a:fillRect/>
          </a:stretch>
        </p:blipFill>
        <p:spPr>
          <a:xfrm>
            <a:off x="4062651" y="3167307"/>
            <a:ext cx="1655691" cy="1739675"/>
          </a:xfrm>
          <a:prstGeom prst="rect">
            <a:avLst/>
          </a:prstGeom>
        </p:spPr>
      </p:pic>
      <p:sp>
        <p:nvSpPr>
          <p:cNvPr id="20" name="Rectángulo 19"/>
          <p:cNvSpPr/>
          <p:nvPr/>
        </p:nvSpPr>
        <p:spPr>
          <a:xfrm>
            <a:off x="3958645" y="4955966"/>
            <a:ext cx="1863704" cy="577081"/>
          </a:xfrm>
          <a:prstGeom prst="rect">
            <a:avLst/>
          </a:prstGeom>
        </p:spPr>
        <p:txBody>
          <a:bodyPr wrap="square">
            <a:spAutoFit/>
          </a:bodyPr>
          <a:lstStyle/>
          <a:p>
            <a:pPr algn="ctr"/>
            <a:r>
              <a:rPr lang="es-CL" sz="1050" b="1" dirty="0"/>
              <a:t>Si existe una proposición Verdadera, la respuesta es Verdadera</a:t>
            </a:r>
            <a:endParaRPr lang="es-CL" sz="1050" dirty="0"/>
          </a:p>
        </p:txBody>
      </p:sp>
      <p:pic>
        <p:nvPicPr>
          <p:cNvPr id="21" name="Imagen 20"/>
          <p:cNvPicPr>
            <a:picLocks noChangeAspect="1"/>
          </p:cNvPicPr>
          <p:nvPr/>
        </p:nvPicPr>
        <p:blipFill>
          <a:blip r:embed="rId5"/>
          <a:stretch>
            <a:fillRect/>
          </a:stretch>
        </p:blipFill>
        <p:spPr>
          <a:xfrm>
            <a:off x="6212691" y="3120975"/>
            <a:ext cx="1398816" cy="1386546"/>
          </a:xfrm>
          <a:prstGeom prst="rect">
            <a:avLst/>
          </a:prstGeom>
        </p:spPr>
      </p:pic>
      <p:sp>
        <p:nvSpPr>
          <p:cNvPr id="22" name="Rectángulo 21"/>
          <p:cNvSpPr/>
          <p:nvPr/>
        </p:nvSpPr>
        <p:spPr>
          <a:xfrm>
            <a:off x="6149510" y="2956270"/>
            <a:ext cx="1507144" cy="253916"/>
          </a:xfrm>
          <a:prstGeom prst="rect">
            <a:avLst/>
          </a:prstGeom>
        </p:spPr>
        <p:txBody>
          <a:bodyPr wrap="none">
            <a:spAutoFit/>
          </a:bodyPr>
          <a:lstStyle/>
          <a:p>
            <a:r>
              <a:rPr lang="es-CL" sz="1050" b="1" dirty="0">
                <a:solidFill>
                  <a:schemeClr val="accent6"/>
                </a:solidFill>
              </a:rPr>
              <a:t>TABLA DEL “NOT" ( NO)</a:t>
            </a:r>
            <a:endParaRPr lang="es-CL" sz="1050" dirty="0">
              <a:solidFill>
                <a:schemeClr val="accent6"/>
              </a:solidFill>
            </a:endParaRPr>
          </a:p>
        </p:txBody>
      </p:sp>
      <p:sp>
        <p:nvSpPr>
          <p:cNvPr id="23" name="Rectángulo 22"/>
          <p:cNvSpPr/>
          <p:nvPr/>
        </p:nvSpPr>
        <p:spPr>
          <a:xfrm>
            <a:off x="6024730" y="4960292"/>
            <a:ext cx="1863704" cy="415498"/>
          </a:xfrm>
          <a:prstGeom prst="rect">
            <a:avLst/>
          </a:prstGeom>
        </p:spPr>
        <p:txBody>
          <a:bodyPr wrap="square">
            <a:spAutoFit/>
          </a:bodyPr>
          <a:lstStyle/>
          <a:p>
            <a:pPr algn="ctr"/>
            <a:r>
              <a:rPr lang="es-CL" sz="1050" b="1" dirty="0"/>
              <a:t>Devuelve el valor contrario de verdad del enunciado</a:t>
            </a:r>
          </a:p>
        </p:txBody>
      </p:sp>
      <p:sp>
        <p:nvSpPr>
          <p:cNvPr id="24" name="Rectángulo 23"/>
          <p:cNvSpPr/>
          <p:nvPr/>
        </p:nvSpPr>
        <p:spPr>
          <a:xfrm rot="1695911">
            <a:off x="5877837" y="64726"/>
            <a:ext cx="1774845" cy="1446550"/>
          </a:xfrm>
          <a:prstGeom prst="rect">
            <a:avLst/>
          </a:prstGeom>
        </p:spPr>
        <p:txBody>
          <a:bodyPr wrap="none">
            <a:spAutoFit/>
          </a:bodyPr>
          <a:lstStyle/>
          <a:p>
            <a:pPr algn="ctr"/>
            <a:r>
              <a:rPr lang="es-CL" sz="8800" b="1" dirty="0">
                <a:solidFill>
                  <a:schemeClr val="accent6"/>
                </a:solidFill>
              </a:rPr>
              <a:t>&amp;&amp;</a:t>
            </a:r>
          </a:p>
        </p:txBody>
      </p:sp>
      <p:sp>
        <p:nvSpPr>
          <p:cNvPr id="25" name="Rectángulo 24"/>
          <p:cNvSpPr/>
          <p:nvPr/>
        </p:nvSpPr>
        <p:spPr>
          <a:xfrm>
            <a:off x="5315760" y="-16318"/>
            <a:ext cx="1195311" cy="2800767"/>
          </a:xfrm>
          <a:prstGeom prst="rect">
            <a:avLst/>
          </a:prstGeom>
        </p:spPr>
        <p:txBody>
          <a:bodyPr wrap="square">
            <a:spAutoFit/>
          </a:bodyPr>
          <a:lstStyle/>
          <a:p>
            <a:pPr algn="ctr"/>
            <a:r>
              <a:rPr lang="es-CL" sz="8800" b="1" dirty="0">
                <a:solidFill>
                  <a:schemeClr val="accent6"/>
                </a:solidFill>
              </a:rPr>
              <a:t>||</a:t>
            </a:r>
          </a:p>
        </p:txBody>
      </p:sp>
      <p:sp>
        <p:nvSpPr>
          <p:cNvPr id="26" name="Rectángulo 25"/>
          <p:cNvSpPr/>
          <p:nvPr/>
        </p:nvSpPr>
        <p:spPr>
          <a:xfrm>
            <a:off x="7332458" y="758935"/>
            <a:ext cx="850622" cy="1446550"/>
          </a:xfrm>
          <a:prstGeom prst="rect">
            <a:avLst/>
          </a:prstGeom>
        </p:spPr>
        <p:txBody>
          <a:bodyPr wrap="square">
            <a:spAutoFit/>
          </a:bodyPr>
          <a:lstStyle/>
          <a:p>
            <a:pPr algn="ctr"/>
            <a:r>
              <a:rPr lang="es-CL" sz="8800" b="1" dirty="0">
                <a:solidFill>
                  <a:schemeClr val="accent6"/>
                </a:solidFill>
              </a:rPr>
              <a:t>!</a:t>
            </a:r>
          </a:p>
        </p:txBody>
      </p:sp>
      <p:sp>
        <p:nvSpPr>
          <p:cNvPr id="27" name="Rectángulo 26"/>
          <p:cNvSpPr/>
          <p:nvPr/>
        </p:nvSpPr>
        <p:spPr>
          <a:xfrm rot="20342563">
            <a:off x="4499390" y="302584"/>
            <a:ext cx="1309974" cy="1446550"/>
          </a:xfrm>
          <a:prstGeom prst="rect">
            <a:avLst/>
          </a:prstGeom>
        </p:spPr>
        <p:txBody>
          <a:bodyPr wrap="none">
            <a:spAutoFit/>
          </a:bodyPr>
          <a:lstStyle/>
          <a:p>
            <a:pPr algn="ctr"/>
            <a:r>
              <a:rPr lang="es-CL" sz="8800" b="1" dirty="0">
                <a:solidFill>
                  <a:schemeClr val="accent6"/>
                </a:solidFill>
              </a:rPr>
              <a:t>&gt;=</a:t>
            </a:r>
          </a:p>
        </p:txBody>
      </p:sp>
      <p:sp>
        <p:nvSpPr>
          <p:cNvPr id="28" name="Rectángulo 27"/>
          <p:cNvSpPr/>
          <p:nvPr/>
        </p:nvSpPr>
        <p:spPr>
          <a:xfrm rot="20342563">
            <a:off x="7632166" y="-61310"/>
            <a:ext cx="1114409" cy="1446550"/>
          </a:xfrm>
          <a:prstGeom prst="rect">
            <a:avLst/>
          </a:prstGeom>
        </p:spPr>
        <p:txBody>
          <a:bodyPr wrap="none">
            <a:spAutoFit/>
          </a:bodyPr>
          <a:lstStyle/>
          <a:p>
            <a:pPr algn="ctr"/>
            <a:r>
              <a:rPr lang="es-CL" sz="8800" b="1" dirty="0">
                <a:solidFill>
                  <a:schemeClr val="accent6"/>
                </a:solidFill>
              </a:rPr>
              <a:t>!=</a:t>
            </a:r>
          </a:p>
        </p:txBody>
      </p:sp>
      <p:sp>
        <p:nvSpPr>
          <p:cNvPr id="30" name="Rectángulo 29"/>
          <p:cNvSpPr/>
          <p:nvPr/>
        </p:nvSpPr>
        <p:spPr>
          <a:xfrm>
            <a:off x="6841049" y="954225"/>
            <a:ext cx="850622" cy="1446550"/>
          </a:xfrm>
          <a:prstGeom prst="rect">
            <a:avLst/>
          </a:prstGeom>
        </p:spPr>
        <p:txBody>
          <a:bodyPr wrap="square">
            <a:spAutoFit/>
          </a:bodyPr>
          <a:lstStyle/>
          <a:p>
            <a:pPr algn="ctr"/>
            <a:r>
              <a:rPr lang="es-CL" sz="8800" b="1" dirty="0">
                <a:solidFill>
                  <a:schemeClr val="accent6"/>
                </a:solidFill>
              </a:rPr>
              <a:t>&lt;</a:t>
            </a:r>
          </a:p>
        </p:txBody>
      </p:sp>
    </p:spTree>
    <p:extLst>
      <p:ext uri="{BB962C8B-B14F-4D97-AF65-F5344CB8AC3E}">
        <p14:creationId xmlns:p14="http://schemas.microsoft.com/office/powerpoint/2010/main" val="295195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8707" y="3468998"/>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1" name="Rectángulo 10"/>
          <p:cNvSpPr/>
          <p:nvPr/>
        </p:nvSpPr>
        <p:spPr>
          <a:xfrm>
            <a:off x="539003" y="2561315"/>
            <a:ext cx="1847493" cy="507831"/>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Ejemplos</a:t>
            </a:r>
          </a:p>
        </p:txBody>
      </p:sp>
      <p:sp>
        <p:nvSpPr>
          <p:cNvPr id="3" name="Rectángulo 2"/>
          <p:cNvSpPr/>
          <p:nvPr/>
        </p:nvSpPr>
        <p:spPr>
          <a:xfrm>
            <a:off x="2114990" y="1434948"/>
            <a:ext cx="3610145" cy="473206"/>
          </a:xfrm>
          <a:prstGeom prst="rect">
            <a:avLst/>
          </a:prstGeom>
        </p:spPr>
        <p:txBody>
          <a:bodyPr wrap="square">
            <a:spAutoFit/>
          </a:bodyPr>
          <a:lstStyle/>
          <a:p>
            <a:pPr algn="ctr"/>
            <a:r>
              <a:rPr lang="es-CL" sz="2475" b="1" dirty="0"/>
              <a:t>!((5&gt;4 || 3&lt;6) &amp;&amp; (8=5))</a:t>
            </a:r>
            <a:endParaRPr lang="es-CL" sz="2475" b="1" i="1" dirty="0">
              <a:solidFill>
                <a:srgbClr val="00B050"/>
              </a:solidFill>
            </a:endParaRPr>
          </a:p>
        </p:txBody>
      </p:sp>
      <p:pic>
        <p:nvPicPr>
          <p:cNvPr id="8" name="Imagen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47409" y="1008328"/>
            <a:ext cx="1296591" cy="1296591"/>
          </a:xfrm>
          <a:prstGeom prst="rect">
            <a:avLst/>
          </a:prstGeom>
        </p:spPr>
      </p:pic>
      <p:sp>
        <p:nvSpPr>
          <p:cNvPr id="17" name="Rectángulo 16"/>
          <p:cNvSpPr/>
          <p:nvPr/>
        </p:nvSpPr>
        <p:spPr>
          <a:xfrm>
            <a:off x="5503451" y="4625407"/>
            <a:ext cx="2395299" cy="473206"/>
          </a:xfrm>
          <a:prstGeom prst="rect">
            <a:avLst/>
          </a:prstGeom>
        </p:spPr>
        <p:txBody>
          <a:bodyPr wrap="square">
            <a:spAutoFit/>
          </a:bodyPr>
          <a:lstStyle/>
          <a:p>
            <a:pPr algn="ctr"/>
            <a:r>
              <a:rPr lang="es-CL" sz="2475" dirty="0"/>
              <a:t>  V  </a:t>
            </a:r>
            <a:r>
              <a:rPr lang="es-CL" sz="2475" dirty="0" err="1"/>
              <a:t>or</a:t>
            </a:r>
            <a:r>
              <a:rPr lang="es-CL" sz="2475" dirty="0"/>
              <a:t>  F </a:t>
            </a:r>
            <a:endParaRPr lang="es-CL" sz="2475" i="1" dirty="0">
              <a:solidFill>
                <a:srgbClr val="00B050"/>
              </a:solidFill>
            </a:endParaRPr>
          </a:p>
        </p:txBody>
      </p:sp>
      <p:sp>
        <p:nvSpPr>
          <p:cNvPr id="18" name="Rectángulo 17"/>
          <p:cNvSpPr/>
          <p:nvPr/>
        </p:nvSpPr>
        <p:spPr>
          <a:xfrm>
            <a:off x="2547953" y="2403051"/>
            <a:ext cx="3610145" cy="473206"/>
          </a:xfrm>
          <a:prstGeom prst="rect">
            <a:avLst/>
          </a:prstGeom>
        </p:spPr>
        <p:txBody>
          <a:bodyPr wrap="square">
            <a:spAutoFit/>
          </a:bodyPr>
          <a:lstStyle/>
          <a:p>
            <a:pPr algn="ctr"/>
            <a:r>
              <a:rPr lang="es-CL" sz="2475" dirty="0"/>
              <a:t>!((V &amp;&amp; F))</a:t>
            </a:r>
            <a:endParaRPr lang="es-CL" sz="2475" i="1" dirty="0">
              <a:solidFill>
                <a:srgbClr val="00B050"/>
              </a:solidFill>
            </a:endParaRPr>
          </a:p>
        </p:txBody>
      </p:sp>
      <p:sp>
        <p:nvSpPr>
          <p:cNvPr id="19" name="Rectángulo 18"/>
          <p:cNvSpPr/>
          <p:nvPr/>
        </p:nvSpPr>
        <p:spPr>
          <a:xfrm>
            <a:off x="2605103" y="2898190"/>
            <a:ext cx="3610145" cy="473206"/>
          </a:xfrm>
          <a:prstGeom prst="rect">
            <a:avLst/>
          </a:prstGeom>
        </p:spPr>
        <p:txBody>
          <a:bodyPr wrap="square">
            <a:spAutoFit/>
          </a:bodyPr>
          <a:lstStyle/>
          <a:p>
            <a:pPr algn="ctr"/>
            <a:r>
              <a:rPr lang="es-CL" sz="2475" dirty="0"/>
              <a:t>!(F)</a:t>
            </a:r>
            <a:endParaRPr lang="es-CL" sz="2475" i="1" dirty="0">
              <a:solidFill>
                <a:srgbClr val="00B050"/>
              </a:solidFill>
            </a:endParaRPr>
          </a:p>
        </p:txBody>
      </p:sp>
      <p:sp>
        <p:nvSpPr>
          <p:cNvPr id="21" name="Rectángulo 20"/>
          <p:cNvSpPr/>
          <p:nvPr/>
        </p:nvSpPr>
        <p:spPr>
          <a:xfrm>
            <a:off x="2662253" y="3434700"/>
            <a:ext cx="3610145" cy="473206"/>
          </a:xfrm>
          <a:prstGeom prst="rect">
            <a:avLst/>
          </a:prstGeom>
        </p:spPr>
        <p:txBody>
          <a:bodyPr wrap="square">
            <a:spAutoFit/>
          </a:bodyPr>
          <a:lstStyle/>
          <a:p>
            <a:pPr algn="ctr"/>
            <a:r>
              <a:rPr lang="es-CL" sz="2475" dirty="0"/>
              <a:t>V</a:t>
            </a:r>
            <a:endParaRPr lang="es-CL" sz="2475" i="1" dirty="0">
              <a:solidFill>
                <a:srgbClr val="00B050"/>
              </a:solidFill>
            </a:endParaRPr>
          </a:p>
        </p:txBody>
      </p:sp>
      <p:sp>
        <p:nvSpPr>
          <p:cNvPr id="13" name="Rectángulo 12"/>
          <p:cNvSpPr/>
          <p:nvPr/>
        </p:nvSpPr>
        <p:spPr>
          <a:xfrm>
            <a:off x="4949308" y="2961669"/>
            <a:ext cx="1790105" cy="346249"/>
          </a:xfrm>
          <a:prstGeom prst="rect">
            <a:avLst/>
          </a:prstGeom>
        </p:spPr>
        <p:txBody>
          <a:bodyPr wrap="none">
            <a:spAutoFit/>
          </a:bodyPr>
          <a:lstStyle/>
          <a:p>
            <a:r>
              <a:rPr lang="es-CL" sz="1650" b="1" dirty="0"/>
              <a:t>Niega la respuesta</a:t>
            </a:r>
            <a:endParaRPr lang="es-CL" sz="1650" dirty="0"/>
          </a:p>
        </p:txBody>
      </p:sp>
      <p:sp>
        <p:nvSpPr>
          <p:cNvPr id="22" name="Rectángulo 21"/>
          <p:cNvSpPr/>
          <p:nvPr/>
        </p:nvSpPr>
        <p:spPr>
          <a:xfrm>
            <a:off x="4949308" y="3498179"/>
            <a:ext cx="2667718" cy="346249"/>
          </a:xfrm>
          <a:prstGeom prst="rect">
            <a:avLst/>
          </a:prstGeom>
        </p:spPr>
        <p:txBody>
          <a:bodyPr wrap="none">
            <a:spAutoFit/>
          </a:bodyPr>
          <a:lstStyle/>
          <a:p>
            <a:r>
              <a:rPr lang="es-CL" sz="1650" b="1" dirty="0"/>
              <a:t>Respuesta de esta expresión</a:t>
            </a:r>
            <a:endParaRPr lang="es-CL" sz="1650" dirty="0"/>
          </a:p>
        </p:txBody>
      </p:sp>
      <p:sp>
        <p:nvSpPr>
          <p:cNvPr id="14" name="Rectángulo 13"/>
          <p:cNvSpPr/>
          <p:nvPr/>
        </p:nvSpPr>
        <p:spPr>
          <a:xfrm>
            <a:off x="994299" y="3722307"/>
            <a:ext cx="1773242" cy="473206"/>
          </a:xfrm>
          <a:prstGeom prst="rect">
            <a:avLst/>
          </a:prstGeom>
        </p:spPr>
        <p:txBody>
          <a:bodyPr wrap="none">
            <a:spAutoFit/>
          </a:bodyPr>
          <a:lstStyle/>
          <a:p>
            <a:r>
              <a:rPr lang="es-CL" sz="2475" b="1" dirty="0"/>
              <a:t>b&gt;c and d=a</a:t>
            </a:r>
          </a:p>
        </p:txBody>
      </p:sp>
      <p:pic>
        <p:nvPicPr>
          <p:cNvPr id="16" name="Imagen 15"/>
          <p:cNvPicPr>
            <a:picLocks noChangeAspect="1"/>
          </p:cNvPicPr>
          <p:nvPr/>
        </p:nvPicPr>
        <p:blipFill>
          <a:blip r:embed="rId4"/>
          <a:stretch>
            <a:fillRect/>
          </a:stretch>
        </p:blipFill>
        <p:spPr>
          <a:xfrm>
            <a:off x="1046417" y="4267275"/>
            <a:ext cx="2497393" cy="1009875"/>
          </a:xfrm>
          <a:prstGeom prst="rect">
            <a:avLst/>
          </a:prstGeom>
          <a:ln w="57150">
            <a:solidFill>
              <a:schemeClr val="tx1"/>
            </a:solidFill>
          </a:ln>
        </p:spPr>
      </p:pic>
      <p:sp>
        <p:nvSpPr>
          <p:cNvPr id="28" name="Rectángulo 27"/>
          <p:cNvSpPr/>
          <p:nvPr/>
        </p:nvSpPr>
        <p:spPr>
          <a:xfrm>
            <a:off x="3732644" y="4588728"/>
            <a:ext cx="354584" cy="438582"/>
          </a:xfrm>
          <a:prstGeom prst="rect">
            <a:avLst/>
          </a:prstGeom>
        </p:spPr>
        <p:txBody>
          <a:bodyPr wrap="none">
            <a:spAutoFit/>
          </a:bodyPr>
          <a:lstStyle/>
          <a:p>
            <a:r>
              <a:rPr lang="es-CL" sz="2250" b="1" dirty="0"/>
              <a:t>V</a:t>
            </a:r>
            <a:endParaRPr lang="es-CL" sz="2250" dirty="0"/>
          </a:p>
        </p:txBody>
      </p:sp>
      <p:sp>
        <p:nvSpPr>
          <p:cNvPr id="31" name="Rectángulo 30"/>
          <p:cNvSpPr/>
          <p:nvPr/>
        </p:nvSpPr>
        <p:spPr>
          <a:xfrm>
            <a:off x="3732643" y="4949590"/>
            <a:ext cx="317716" cy="438582"/>
          </a:xfrm>
          <a:prstGeom prst="rect">
            <a:avLst/>
          </a:prstGeom>
        </p:spPr>
        <p:txBody>
          <a:bodyPr wrap="none">
            <a:spAutoFit/>
          </a:bodyPr>
          <a:lstStyle/>
          <a:p>
            <a:r>
              <a:rPr lang="es-CL" sz="2250" b="1" dirty="0"/>
              <a:t>F</a:t>
            </a:r>
            <a:endParaRPr lang="es-CL" sz="2250" dirty="0"/>
          </a:p>
        </p:txBody>
      </p:sp>
      <p:sp>
        <p:nvSpPr>
          <p:cNvPr id="20" name="Rectángulo 19"/>
          <p:cNvSpPr/>
          <p:nvPr/>
        </p:nvSpPr>
        <p:spPr>
          <a:xfrm>
            <a:off x="4270730" y="1118221"/>
            <a:ext cx="335348" cy="438582"/>
          </a:xfrm>
          <a:prstGeom prst="rect">
            <a:avLst/>
          </a:prstGeom>
        </p:spPr>
        <p:txBody>
          <a:bodyPr wrap="none">
            <a:spAutoFit/>
          </a:bodyPr>
          <a:lstStyle/>
          <a:p>
            <a:r>
              <a:rPr lang="es-CL" sz="2250" b="1" dirty="0">
                <a:solidFill>
                  <a:srgbClr val="FF0000"/>
                </a:solidFill>
              </a:rPr>
              <a:t>Y</a:t>
            </a:r>
            <a:endParaRPr lang="es-CL" sz="2250" dirty="0">
              <a:solidFill>
                <a:srgbClr val="FF0000"/>
              </a:solidFill>
            </a:endParaRPr>
          </a:p>
        </p:txBody>
      </p:sp>
      <p:sp>
        <p:nvSpPr>
          <p:cNvPr id="23" name="Rectángulo 22"/>
          <p:cNvSpPr/>
          <p:nvPr/>
        </p:nvSpPr>
        <p:spPr>
          <a:xfrm>
            <a:off x="3188963" y="1125833"/>
            <a:ext cx="380232" cy="438582"/>
          </a:xfrm>
          <a:prstGeom prst="rect">
            <a:avLst/>
          </a:prstGeom>
        </p:spPr>
        <p:txBody>
          <a:bodyPr wrap="none">
            <a:spAutoFit/>
          </a:bodyPr>
          <a:lstStyle/>
          <a:p>
            <a:r>
              <a:rPr lang="es-CL" sz="2250" b="1" dirty="0">
                <a:solidFill>
                  <a:srgbClr val="FF0000"/>
                </a:solidFill>
              </a:rPr>
              <a:t>O</a:t>
            </a:r>
            <a:endParaRPr lang="es-CL" sz="2250" dirty="0">
              <a:solidFill>
                <a:srgbClr val="FF0000"/>
              </a:solidFill>
            </a:endParaRPr>
          </a:p>
        </p:txBody>
      </p:sp>
      <p:sp>
        <p:nvSpPr>
          <p:cNvPr id="24" name="Rectángulo 23"/>
          <p:cNvSpPr/>
          <p:nvPr/>
        </p:nvSpPr>
        <p:spPr>
          <a:xfrm>
            <a:off x="5556420" y="4209909"/>
            <a:ext cx="2767104" cy="473206"/>
          </a:xfrm>
          <a:prstGeom prst="rect">
            <a:avLst/>
          </a:prstGeom>
        </p:spPr>
        <p:txBody>
          <a:bodyPr wrap="none">
            <a:spAutoFit/>
          </a:bodyPr>
          <a:lstStyle/>
          <a:p>
            <a:r>
              <a:rPr lang="es-CL" sz="2475" b="1" dirty="0"/>
              <a:t>(7&gt;=7) </a:t>
            </a:r>
            <a:r>
              <a:rPr lang="es-CL" sz="2475" b="1" dirty="0" err="1"/>
              <a:t>or</a:t>
            </a:r>
            <a:r>
              <a:rPr lang="es-CL" sz="2475" b="1" dirty="0"/>
              <a:t> (119&gt;119)</a:t>
            </a:r>
          </a:p>
        </p:txBody>
      </p:sp>
      <p:sp>
        <p:nvSpPr>
          <p:cNvPr id="25" name="Rectángulo 24"/>
          <p:cNvSpPr/>
          <p:nvPr/>
        </p:nvSpPr>
        <p:spPr>
          <a:xfrm>
            <a:off x="2327517" y="1961089"/>
            <a:ext cx="3610145" cy="473206"/>
          </a:xfrm>
          <a:prstGeom prst="rect">
            <a:avLst/>
          </a:prstGeom>
        </p:spPr>
        <p:txBody>
          <a:bodyPr wrap="square">
            <a:spAutoFit/>
          </a:bodyPr>
          <a:lstStyle/>
          <a:p>
            <a:pPr algn="ctr"/>
            <a:r>
              <a:rPr lang="es-CL" sz="2475" dirty="0"/>
              <a:t>!((V || V) &amp;&amp; (F))</a:t>
            </a:r>
            <a:endParaRPr lang="es-CL" sz="2475" i="1" dirty="0">
              <a:solidFill>
                <a:srgbClr val="00B050"/>
              </a:solidFill>
            </a:endParaRPr>
          </a:p>
        </p:txBody>
      </p:sp>
      <p:sp>
        <p:nvSpPr>
          <p:cNvPr id="26" name="Rectángulo 25"/>
          <p:cNvSpPr/>
          <p:nvPr/>
        </p:nvSpPr>
        <p:spPr>
          <a:xfrm>
            <a:off x="4949308" y="5069400"/>
            <a:ext cx="3610145" cy="473206"/>
          </a:xfrm>
          <a:prstGeom prst="rect">
            <a:avLst/>
          </a:prstGeom>
        </p:spPr>
        <p:txBody>
          <a:bodyPr wrap="square">
            <a:spAutoFit/>
          </a:bodyPr>
          <a:lstStyle/>
          <a:p>
            <a:pPr algn="ctr"/>
            <a:r>
              <a:rPr lang="es-CL" sz="2475" dirty="0"/>
              <a:t> V</a:t>
            </a:r>
            <a:endParaRPr lang="es-CL" sz="2475" i="1" dirty="0">
              <a:solidFill>
                <a:srgbClr val="00B050"/>
              </a:solidFill>
            </a:endParaRPr>
          </a:p>
        </p:txBody>
      </p:sp>
    </p:spTree>
    <p:extLst>
      <p:ext uri="{BB962C8B-B14F-4D97-AF65-F5344CB8AC3E}">
        <p14:creationId xmlns:p14="http://schemas.microsoft.com/office/powerpoint/2010/main" val="428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inVertical)">
                                      <p:cBhvr>
                                        <p:cTn id="32" dur="500"/>
                                        <p:tgtEl>
                                          <p:spTgt spid="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inVertical)">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Vertical)">
                                      <p:cBhvr>
                                        <p:cTn id="53" dur="500"/>
                                        <p:tgtEl>
                                          <p:spTgt spid="1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inVertical)">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19" grpId="0"/>
      <p:bldP spid="21" grpId="0"/>
      <p:bldP spid="13" grpId="0"/>
      <p:bldP spid="22" grpId="0"/>
      <p:bldP spid="28" grpId="0"/>
      <p:bldP spid="31" grpId="0"/>
      <p:bldP spid="20" grpId="0"/>
      <p:bldP spid="23" grpId="0"/>
      <p:bldP spid="24" grpId="0"/>
      <p:bldP spid="25" grpId="0"/>
      <p:bldP spid="2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622717" y="3449096"/>
            <a:ext cx="404132" cy="278924"/>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2" name="Rectángulo 1"/>
          <p:cNvSpPr/>
          <p:nvPr/>
        </p:nvSpPr>
        <p:spPr>
          <a:xfrm>
            <a:off x="2916631" y="3468998"/>
            <a:ext cx="653653" cy="2789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3813" tIns="23813" rIns="23813" bIns="23813" numCol="1" spcCol="38100" rtlCol="0" anchor="ctr">
            <a:spAutoFit/>
          </a:bodyPr>
          <a:lstStyle/>
          <a:p>
            <a:pPr algn="ctr" defTabSz="171450" hangingPunct="0"/>
            <a:endParaRPr lang="es-CL" sz="1500" b="1">
              <a:solidFill>
                <a:srgbClr val="FFFFFF"/>
              </a:solidFill>
              <a:sym typeface="Open Sans"/>
            </a:endParaRPr>
          </a:p>
        </p:txBody>
      </p:sp>
      <p:sp>
        <p:nvSpPr>
          <p:cNvPr id="11" name="Rectángulo 10"/>
          <p:cNvSpPr/>
          <p:nvPr/>
        </p:nvSpPr>
        <p:spPr>
          <a:xfrm>
            <a:off x="796178" y="1352429"/>
            <a:ext cx="1847493" cy="507831"/>
          </a:xfrm>
          <a:prstGeom prst="rect">
            <a:avLst/>
          </a:prstGeom>
        </p:spPr>
        <p:txBody>
          <a:bodyPr wrap="none">
            <a:spAutoFit/>
          </a:bodyPr>
          <a:lstStyle/>
          <a:p>
            <a:pPr eaLnBrk="1" hangingPunct="1">
              <a:defRPr/>
            </a:pPr>
            <a:r>
              <a:rPr lang="es-CL" sz="2700" b="1" spc="188" dirty="0">
                <a:solidFill>
                  <a:srgbClr val="C00000"/>
                </a:solidFill>
                <a:latin typeface="Trebuchet MS" panose="020B0603020202020204" pitchFamily="34" charset="0"/>
                <a:ea typeface="SimHei" panose="02010609060101010101" pitchFamily="49" charset="-122"/>
              </a:rPr>
              <a:t>Ejemplos</a:t>
            </a:r>
          </a:p>
        </p:txBody>
      </p:sp>
      <p:sp>
        <p:nvSpPr>
          <p:cNvPr id="3" name="Rectángulo 2"/>
          <p:cNvSpPr/>
          <p:nvPr/>
        </p:nvSpPr>
        <p:spPr>
          <a:xfrm>
            <a:off x="539003" y="1945682"/>
            <a:ext cx="4975692" cy="473206"/>
          </a:xfrm>
          <a:prstGeom prst="rect">
            <a:avLst/>
          </a:prstGeom>
        </p:spPr>
        <p:txBody>
          <a:bodyPr wrap="square">
            <a:spAutoFit/>
          </a:bodyPr>
          <a:lstStyle/>
          <a:p>
            <a:pPr algn="ctr"/>
            <a:r>
              <a:rPr lang="it-IT" sz="2475" dirty="0"/>
              <a:t>Si  a = 10,  b = 12,  c = 13,  d =10 </a:t>
            </a:r>
            <a:endParaRPr lang="es-CL" sz="2475" i="1" dirty="0">
              <a:solidFill>
                <a:srgbClr val="00B050"/>
              </a:solidFill>
            </a:endParaRPr>
          </a:p>
        </p:txBody>
      </p:sp>
      <p:pic>
        <p:nvPicPr>
          <p:cNvPr id="8" name="Imagen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47409" y="1008328"/>
            <a:ext cx="1296591" cy="1296591"/>
          </a:xfrm>
          <a:prstGeom prst="rect">
            <a:avLst/>
          </a:prstGeom>
        </p:spPr>
      </p:pic>
      <p:sp>
        <p:nvSpPr>
          <p:cNvPr id="19" name="Rectángulo 18"/>
          <p:cNvSpPr/>
          <p:nvPr/>
        </p:nvSpPr>
        <p:spPr>
          <a:xfrm>
            <a:off x="1775582" y="2843192"/>
            <a:ext cx="3610145" cy="473206"/>
          </a:xfrm>
          <a:prstGeom prst="rect">
            <a:avLst/>
          </a:prstGeom>
        </p:spPr>
        <p:txBody>
          <a:bodyPr wrap="square">
            <a:spAutoFit/>
          </a:bodyPr>
          <a:lstStyle/>
          <a:p>
            <a:pPr algn="ctr"/>
            <a:r>
              <a:rPr lang="es-CL" sz="2475" dirty="0"/>
              <a:t>(F </a:t>
            </a:r>
            <a:r>
              <a:rPr lang="es-CL" sz="2475" dirty="0" err="1"/>
              <a:t>or</a:t>
            </a:r>
            <a:r>
              <a:rPr lang="es-CL" sz="2475" dirty="0"/>
              <a:t> V) and (F </a:t>
            </a:r>
            <a:r>
              <a:rPr lang="es-CL" sz="2475" dirty="0" err="1"/>
              <a:t>or</a:t>
            </a:r>
            <a:r>
              <a:rPr lang="es-CL" sz="2475" dirty="0"/>
              <a:t> F)</a:t>
            </a:r>
            <a:endParaRPr lang="es-CL" sz="2475" i="1" dirty="0">
              <a:solidFill>
                <a:srgbClr val="00B050"/>
              </a:solidFill>
            </a:endParaRPr>
          </a:p>
        </p:txBody>
      </p:sp>
      <p:sp>
        <p:nvSpPr>
          <p:cNvPr id="25" name="Rectángulo 24"/>
          <p:cNvSpPr/>
          <p:nvPr/>
        </p:nvSpPr>
        <p:spPr>
          <a:xfrm>
            <a:off x="166185" y="2475001"/>
            <a:ext cx="7089987" cy="473206"/>
          </a:xfrm>
          <a:prstGeom prst="rect">
            <a:avLst/>
          </a:prstGeom>
        </p:spPr>
        <p:txBody>
          <a:bodyPr wrap="square">
            <a:spAutoFit/>
          </a:bodyPr>
          <a:lstStyle/>
          <a:p>
            <a:pPr algn="ctr"/>
            <a:r>
              <a:rPr lang="en-US" sz="2475" b="1" dirty="0"/>
              <a:t>((a &gt; b) or (a &lt; c)) and ((a = c) or (a &gt; = b))</a:t>
            </a:r>
            <a:endParaRPr lang="es-CL" sz="2475" b="1" i="1" dirty="0">
              <a:solidFill>
                <a:srgbClr val="00B050"/>
              </a:solidFill>
            </a:endParaRPr>
          </a:p>
        </p:txBody>
      </p:sp>
      <p:sp>
        <p:nvSpPr>
          <p:cNvPr id="26" name="Rectángulo 25"/>
          <p:cNvSpPr/>
          <p:nvPr/>
        </p:nvSpPr>
        <p:spPr>
          <a:xfrm>
            <a:off x="5195395" y="4558838"/>
            <a:ext cx="3610145" cy="473206"/>
          </a:xfrm>
          <a:prstGeom prst="rect">
            <a:avLst/>
          </a:prstGeom>
        </p:spPr>
        <p:txBody>
          <a:bodyPr wrap="square">
            <a:spAutoFit/>
          </a:bodyPr>
          <a:lstStyle/>
          <a:p>
            <a:pPr algn="ctr"/>
            <a:r>
              <a:rPr lang="es-CL" sz="2475" dirty="0" err="1"/>
              <a:t>not</a:t>
            </a:r>
            <a:r>
              <a:rPr lang="es-CL" sz="2475" dirty="0"/>
              <a:t>(F) and (V)</a:t>
            </a:r>
            <a:endParaRPr lang="es-CL" sz="2475" i="1" dirty="0">
              <a:solidFill>
                <a:srgbClr val="00B050"/>
              </a:solidFill>
            </a:endParaRPr>
          </a:p>
        </p:txBody>
      </p:sp>
      <p:sp>
        <p:nvSpPr>
          <p:cNvPr id="27" name="Rectángulo 26"/>
          <p:cNvSpPr/>
          <p:nvPr/>
        </p:nvSpPr>
        <p:spPr>
          <a:xfrm>
            <a:off x="1794332" y="3291529"/>
            <a:ext cx="3610145" cy="473206"/>
          </a:xfrm>
          <a:prstGeom prst="rect">
            <a:avLst/>
          </a:prstGeom>
        </p:spPr>
        <p:txBody>
          <a:bodyPr wrap="square">
            <a:spAutoFit/>
          </a:bodyPr>
          <a:lstStyle/>
          <a:p>
            <a:pPr algn="ctr"/>
            <a:r>
              <a:rPr lang="es-CL" sz="2475" dirty="0"/>
              <a:t>(V) and (F)</a:t>
            </a:r>
            <a:endParaRPr lang="es-CL" sz="2475" i="1" dirty="0">
              <a:solidFill>
                <a:srgbClr val="00B050"/>
              </a:solidFill>
            </a:endParaRPr>
          </a:p>
        </p:txBody>
      </p:sp>
      <p:sp>
        <p:nvSpPr>
          <p:cNvPr id="29" name="Rectángulo 28"/>
          <p:cNvSpPr/>
          <p:nvPr/>
        </p:nvSpPr>
        <p:spPr>
          <a:xfrm>
            <a:off x="1790795" y="3702683"/>
            <a:ext cx="3610145" cy="473206"/>
          </a:xfrm>
          <a:prstGeom prst="rect">
            <a:avLst/>
          </a:prstGeom>
        </p:spPr>
        <p:txBody>
          <a:bodyPr wrap="square">
            <a:spAutoFit/>
          </a:bodyPr>
          <a:lstStyle/>
          <a:p>
            <a:pPr algn="ctr"/>
            <a:r>
              <a:rPr lang="es-CL" sz="2475" dirty="0"/>
              <a:t>F</a:t>
            </a:r>
            <a:endParaRPr lang="es-CL" sz="2475" i="1" dirty="0">
              <a:solidFill>
                <a:srgbClr val="00B050"/>
              </a:solidFill>
            </a:endParaRPr>
          </a:p>
        </p:txBody>
      </p:sp>
      <p:sp>
        <p:nvSpPr>
          <p:cNvPr id="30" name="Rectángulo 29"/>
          <p:cNvSpPr/>
          <p:nvPr/>
        </p:nvSpPr>
        <p:spPr>
          <a:xfrm>
            <a:off x="3455474" y="4230679"/>
            <a:ext cx="7089987" cy="473206"/>
          </a:xfrm>
          <a:prstGeom prst="rect">
            <a:avLst/>
          </a:prstGeom>
        </p:spPr>
        <p:txBody>
          <a:bodyPr wrap="square">
            <a:spAutoFit/>
          </a:bodyPr>
          <a:lstStyle/>
          <a:p>
            <a:pPr algn="ctr"/>
            <a:r>
              <a:rPr lang="en-US" sz="2475" b="1" dirty="0"/>
              <a:t>not(a=c) and (c&gt;b)</a:t>
            </a:r>
            <a:endParaRPr lang="es-CL" sz="2475" b="1" i="1" dirty="0">
              <a:solidFill>
                <a:srgbClr val="00B050"/>
              </a:solidFill>
            </a:endParaRPr>
          </a:p>
        </p:txBody>
      </p:sp>
      <p:sp>
        <p:nvSpPr>
          <p:cNvPr id="32" name="Rectángulo 31"/>
          <p:cNvSpPr/>
          <p:nvPr/>
        </p:nvSpPr>
        <p:spPr>
          <a:xfrm>
            <a:off x="5383090" y="4886997"/>
            <a:ext cx="3610145" cy="473206"/>
          </a:xfrm>
          <a:prstGeom prst="rect">
            <a:avLst/>
          </a:prstGeom>
        </p:spPr>
        <p:txBody>
          <a:bodyPr wrap="square">
            <a:spAutoFit/>
          </a:bodyPr>
          <a:lstStyle/>
          <a:p>
            <a:pPr algn="ctr"/>
            <a:r>
              <a:rPr lang="es-CL" sz="2475" dirty="0"/>
              <a:t>(V) and (V)</a:t>
            </a:r>
            <a:endParaRPr lang="es-CL" sz="2475" i="1" dirty="0">
              <a:solidFill>
                <a:srgbClr val="00B050"/>
              </a:solidFill>
            </a:endParaRPr>
          </a:p>
        </p:txBody>
      </p:sp>
      <p:sp>
        <p:nvSpPr>
          <p:cNvPr id="33" name="Rectángulo 32"/>
          <p:cNvSpPr/>
          <p:nvPr/>
        </p:nvSpPr>
        <p:spPr>
          <a:xfrm>
            <a:off x="5383090" y="5215156"/>
            <a:ext cx="3610145" cy="473206"/>
          </a:xfrm>
          <a:prstGeom prst="rect">
            <a:avLst/>
          </a:prstGeom>
        </p:spPr>
        <p:txBody>
          <a:bodyPr wrap="square">
            <a:spAutoFit/>
          </a:bodyPr>
          <a:lstStyle/>
          <a:p>
            <a:pPr algn="ctr"/>
            <a:r>
              <a:rPr lang="es-CL" sz="2475" dirty="0"/>
              <a:t>V</a:t>
            </a:r>
            <a:endParaRPr lang="es-CL" sz="2475" i="1" dirty="0">
              <a:solidFill>
                <a:srgbClr val="00B050"/>
              </a:solidFill>
            </a:endParaRPr>
          </a:p>
        </p:txBody>
      </p:sp>
      <p:sp>
        <p:nvSpPr>
          <p:cNvPr id="34" name="Rectángulo 33"/>
          <p:cNvSpPr/>
          <p:nvPr/>
        </p:nvSpPr>
        <p:spPr>
          <a:xfrm>
            <a:off x="475194" y="4237643"/>
            <a:ext cx="2556414" cy="473206"/>
          </a:xfrm>
          <a:prstGeom prst="rect">
            <a:avLst/>
          </a:prstGeom>
        </p:spPr>
        <p:txBody>
          <a:bodyPr wrap="square">
            <a:spAutoFit/>
          </a:bodyPr>
          <a:lstStyle/>
          <a:p>
            <a:pPr algn="ctr"/>
            <a:r>
              <a:rPr lang="en-US" sz="2475" b="1" dirty="0"/>
              <a:t>6!=6 or 2*4=8</a:t>
            </a:r>
            <a:endParaRPr lang="es-CL" sz="2475" b="1" i="1" dirty="0">
              <a:solidFill>
                <a:srgbClr val="00B050"/>
              </a:solidFill>
            </a:endParaRPr>
          </a:p>
        </p:txBody>
      </p:sp>
      <p:sp>
        <p:nvSpPr>
          <p:cNvPr id="35" name="Rectángulo 34"/>
          <p:cNvSpPr/>
          <p:nvPr/>
        </p:nvSpPr>
        <p:spPr>
          <a:xfrm>
            <a:off x="3344505" y="4605339"/>
            <a:ext cx="1717221" cy="473206"/>
          </a:xfrm>
          <a:prstGeom prst="rect">
            <a:avLst/>
          </a:prstGeom>
        </p:spPr>
        <p:txBody>
          <a:bodyPr wrap="square">
            <a:spAutoFit/>
          </a:bodyPr>
          <a:lstStyle/>
          <a:p>
            <a:pPr algn="ctr"/>
            <a:r>
              <a:rPr lang="es-CL" sz="2475" dirty="0"/>
              <a:t>F and V </a:t>
            </a:r>
            <a:endParaRPr lang="es-CL" sz="2475" i="1" dirty="0">
              <a:solidFill>
                <a:srgbClr val="00B050"/>
              </a:solidFill>
            </a:endParaRPr>
          </a:p>
        </p:txBody>
      </p:sp>
      <p:sp>
        <p:nvSpPr>
          <p:cNvPr id="37" name="Rectángulo 36"/>
          <p:cNvSpPr/>
          <p:nvPr/>
        </p:nvSpPr>
        <p:spPr>
          <a:xfrm>
            <a:off x="1504494" y="4941815"/>
            <a:ext cx="443173" cy="473206"/>
          </a:xfrm>
          <a:prstGeom prst="rect">
            <a:avLst/>
          </a:prstGeom>
        </p:spPr>
        <p:txBody>
          <a:bodyPr wrap="square">
            <a:spAutoFit/>
          </a:bodyPr>
          <a:lstStyle/>
          <a:p>
            <a:pPr algn="ctr"/>
            <a:r>
              <a:rPr lang="es-CL" sz="2475" dirty="0"/>
              <a:t>V</a:t>
            </a:r>
            <a:endParaRPr lang="es-CL" sz="2475" i="1" dirty="0">
              <a:solidFill>
                <a:srgbClr val="00B050"/>
              </a:solidFill>
            </a:endParaRPr>
          </a:p>
        </p:txBody>
      </p:sp>
      <p:sp>
        <p:nvSpPr>
          <p:cNvPr id="38" name="Rectángulo 37"/>
          <p:cNvSpPr/>
          <p:nvPr/>
        </p:nvSpPr>
        <p:spPr>
          <a:xfrm>
            <a:off x="2916631" y="4236341"/>
            <a:ext cx="2556414" cy="473206"/>
          </a:xfrm>
          <a:prstGeom prst="rect">
            <a:avLst/>
          </a:prstGeom>
        </p:spPr>
        <p:txBody>
          <a:bodyPr wrap="square">
            <a:spAutoFit/>
          </a:bodyPr>
          <a:lstStyle/>
          <a:p>
            <a:pPr algn="ctr"/>
            <a:r>
              <a:rPr lang="en-US" sz="2475" b="1" dirty="0"/>
              <a:t>!6=6 and !2&gt;8</a:t>
            </a:r>
            <a:endParaRPr lang="es-CL" sz="2475" b="1" i="1" dirty="0">
              <a:solidFill>
                <a:srgbClr val="00B050"/>
              </a:solidFill>
            </a:endParaRPr>
          </a:p>
        </p:txBody>
      </p:sp>
      <p:sp>
        <p:nvSpPr>
          <p:cNvPr id="39" name="Rectángulo 38"/>
          <p:cNvSpPr/>
          <p:nvPr/>
        </p:nvSpPr>
        <p:spPr>
          <a:xfrm>
            <a:off x="867471" y="4564854"/>
            <a:ext cx="1717221" cy="473206"/>
          </a:xfrm>
          <a:prstGeom prst="rect">
            <a:avLst/>
          </a:prstGeom>
        </p:spPr>
        <p:txBody>
          <a:bodyPr wrap="square">
            <a:spAutoFit/>
          </a:bodyPr>
          <a:lstStyle/>
          <a:p>
            <a:pPr algn="ctr"/>
            <a:r>
              <a:rPr lang="es-CL" sz="2475" dirty="0"/>
              <a:t>F </a:t>
            </a:r>
            <a:r>
              <a:rPr lang="es-CL" sz="2475" dirty="0" err="1"/>
              <a:t>or</a:t>
            </a:r>
            <a:r>
              <a:rPr lang="es-CL" sz="2475" dirty="0"/>
              <a:t> V </a:t>
            </a:r>
            <a:endParaRPr lang="es-CL" sz="2475" i="1" dirty="0">
              <a:solidFill>
                <a:srgbClr val="00B050"/>
              </a:solidFill>
            </a:endParaRPr>
          </a:p>
        </p:txBody>
      </p:sp>
      <p:sp>
        <p:nvSpPr>
          <p:cNvPr id="40" name="Rectángulo 39"/>
          <p:cNvSpPr/>
          <p:nvPr/>
        </p:nvSpPr>
        <p:spPr>
          <a:xfrm>
            <a:off x="3336227" y="4944102"/>
            <a:ext cx="1717221" cy="473206"/>
          </a:xfrm>
          <a:prstGeom prst="rect">
            <a:avLst/>
          </a:prstGeom>
        </p:spPr>
        <p:txBody>
          <a:bodyPr wrap="square">
            <a:spAutoFit/>
          </a:bodyPr>
          <a:lstStyle/>
          <a:p>
            <a:pPr algn="ctr"/>
            <a:r>
              <a:rPr lang="es-CL" sz="2475" dirty="0"/>
              <a:t>F</a:t>
            </a:r>
            <a:endParaRPr lang="es-CL" sz="2475" i="1" dirty="0">
              <a:solidFill>
                <a:srgbClr val="00B050"/>
              </a:solidFill>
            </a:endParaRPr>
          </a:p>
        </p:txBody>
      </p:sp>
    </p:spTree>
    <p:extLst>
      <p:ext uri="{BB962C8B-B14F-4D97-AF65-F5344CB8AC3E}">
        <p14:creationId xmlns:p14="http://schemas.microsoft.com/office/powerpoint/2010/main" val="271905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inVertic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inVertical)">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arn(inVertical)">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inVertical)">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arn(inVertical)">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9" grpId="0"/>
      <p:bldP spid="32" grpId="0"/>
      <p:bldP spid="33" grpId="0"/>
      <p:bldP spid="35" grpId="0"/>
      <p:bldP spid="37" grpId="0"/>
      <p:bldP spid="39" grpId="0"/>
      <p:bldP spid="4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13" name="Título 1"/>
          <p:cNvSpPr txBox="1">
            <a:spLocks/>
          </p:cNvSpPr>
          <p:nvPr/>
        </p:nvSpPr>
        <p:spPr>
          <a:xfrm>
            <a:off x="307821" y="1381589"/>
            <a:ext cx="322196" cy="467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L" sz="1800" b="1" dirty="0">
                <a:solidFill>
                  <a:schemeClr val="bg1"/>
                </a:solidFill>
                <a:latin typeface="Myriad Pro"/>
                <a:cs typeface="Myriad Pro"/>
              </a:rPr>
              <a:t>1</a:t>
            </a:r>
          </a:p>
        </p:txBody>
      </p:sp>
      <p:sp>
        <p:nvSpPr>
          <p:cNvPr id="5" name="Rectángulo 4"/>
          <p:cNvSpPr/>
          <p:nvPr/>
        </p:nvSpPr>
        <p:spPr>
          <a:xfrm>
            <a:off x="1513233" y="1615464"/>
            <a:ext cx="184731" cy="646331"/>
          </a:xfrm>
          <a:prstGeom prst="rect">
            <a:avLst/>
          </a:prstGeom>
        </p:spPr>
        <p:txBody>
          <a:bodyPr wrap="none">
            <a:spAutoFit/>
          </a:bodyPr>
          <a:lstStyle/>
          <a:p>
            <a:endParaRPr lang="es-CL" dirty="0">
              <a:solidFill>
                <a:srgbClr val="000000"/>
              </a:solidFill>
              <a:latin typeface="Segoe UI" panose="020B0502040204020203" pitchFamily="34" charset="0"/>
            </a:endParaRPr>
          </a:p>
          <a:p>
            <a:endParaRPr lang="es-CL" dirty="0"/>
          </a:p>
        </p:txBody>
      </p:sp>
      <p:sp>
        <p:nvSpPr>
          <p:cNvPr id="6" name="CuadroTexto 5"/>
          <p:cNvSpPr txBox="1"/>
          <p:nvPr/>
        </p:nvSpPr>
        <p:spPr>
          <a:xfrm>
            <a:off x="669528" y="646449"/>
            <a:ext cx="6877320" cy="369332"/>
          </a:xfrm>
          <a:prstGeom prst="rect">
            <a:avLst/>
          </a:prstGeom>
          <a:noFill/>
        </p:spPr>
        <p:txBody>
          <a:bodyPr wrap="square" rtlCol="0">
            <a:spAutoFit/>
          </a:bodyPr>
          <a:lstStyle/>
          <a:p>
            <a:r>
              <a:rPr lang="es-CL" b="1" dirty="0">
                <a:latin typeface="Segoe UI" panose="020B0502040204020203" pitchFamily="34" charset="0"/>
                <a:cs typeface="Segoe UI" panose="020B0502040204020203" pitchFamily="34" charset="0"/>
              </a:rPr>
              <a:t>UNIDAD 1: Estructuras de control en DFD. (24-6 </a:t>
            </a:r>
            <a:r>
              <a:rPr lang="es-CL" b="1" dirty="0" err="1">
                <a:latin typeface="Segoe UI" panose="020B0502040204020203" pitchFamily="34" charset="0"/>
                <a:cs typeface="Segoe UI" panose="020B0502040204020203" pitchFamily="34" charset="0"/>
              </a:rPr>
              <a:t>hrs</a:t>
            </a:r>
            <a:r>
              <a:rPr lang="es-CL" b="1" dirty="0">
                <a:latin typeface="Segoe UI" panose="020B0502040204020203" pitchFamily="34" charset="0"/>
                <a:cs typeface="Segoe UI" panose="020B0502040204020203" pitchFamily="34" charset="0"/>
              </a:rPr>
              <a:t>)</a:t>
            </a:r>
          </a:p>
        </p:txBody>
      </p:sp>
      <p:sp>
        <p:nvSpPr>
          <p:cNvPr id="4" name="CuadroTexto 3">
            <a:extLst>
              <a:ext uri="{FF2B5EF4-FFF2-40B4-BE49-F238E27FC236}">
                <a16:creationId xmlns:a16="http://schemas.microsoft.com/office/drawing/2014/main" id="{8E9CF26D-5DFE-098E-623C-4AFDBB084CEE}"/>
              </a:ext>
            </a:extLst>
          </p:cNvPr>
          <p:cNvSpPr txBox="1"/>
          <p:nvPr/>
        </p:nvSpPr>
        <p:spPr>
          <a:xfrm>
            <a:off x="468919" y="1220614"/>
            <a:ext cx="8581988" cy="4801314"/>
          </a:xfrm>
          <a:prstGeom prst="rect">
            <a:avLst/>
          </a:prstGeom>
          <a:noFill/>
        </p:spPr>
        <p:txBody>
          <a:bodyPr wrap="square">
            <a:spAutoFit/>
          </a:bodyPr>
          <a:lstStyle/>
          <a:p>
            <a:pPr algn="l" rtl="0" fontAlgn="base"/>
            <a:r>
              <a:rPr lang="es-MX" sz="1800" b="0" i="0" dirty="0">
                <a:solidFill>
                  <a:srgbClr val="000000"/>
                </a:solidFill>
                <a:effectLst/>
                <a:latin typeface="Calibri" panose="020F0502020204030204" pitchFamily="34" charset="0"/>
              </a:rPr>
              <a:t>1. Simboliza las siguientes proposiciones: </a:t>
            </a:r>
            <a:endParaRPr lang="es-MX" b="0" i="0" dirty="0">
              <a:solidFill>
                <a:srgbClr val="000000"/>
              </a:solidFill>
              <a:effectLst/>
              <a:latin typeface="Segoe UI" panose="020B0502040204020203" pitchFamily="34" charset="0"/>
            </a:endParaRPr>
          </a:p>
          <a:p>
            <a:pPr algn="l" rtl="0" fontAlgn="base">
              <a:buFont typeface="+mj-lt"/>
              <a:buAutoNum type="arabicPeriod"/>
            </a:pPr>
            <a:r>
              <a:rPr lang="es-MX" sz="1800" b="0" i="0" dirty="0">
                <a:solidFill>
                  <a:srgbClr val="000000"/>
                </a:solidFill>
                <a:effectLst/>
                <a:latin typeface="Calibri" panose="020F0502020204030204" pitchFamily="34" charset="0"/>
              </a:rPr>
              <a:t>Ni vi la película ni leí la novela: ¬p ˄ ¬q  </a:t>
            </a:r>
          </a:p>
          <a:p>
            <a:pPr algn="l" rtl="0" fontAlgn="base">
              <a:buFont typeface="+mj-lt"/>
              <a:buAutoNum type="arabicPeriod" startAt="2"/>
            </a:pPr>
            <a:r>
              <a:rPr lang="es-MX" sz="1800" b="0" i="0" dirty="0">
                <a:solidFill>
                  <a:srgbClr val="000000"/>
                </a:solidFill>
                <a:effectLst/>
                <a:latin typeface="Calibri" panose="020F0502020204030204" pitchFamily="34" charset="0"/>
              </a:rPr>
              <a:t>No es cierto que viese la película y leyese la novela:  ¬(p ^ q)</a:t>
            </a:r>
          </a:p>
          <a:p>
            <a:pPr algn="l" rtl="0" fontAlgn="base">
              <a:buFont typeface="+mj-lt"/>
              <a:buAutoNum type="arabicPeriod" startAt="3"/>
            </a:pPr>
            <a:r>
              <a:rPr lang="es-MX" sz="1800" b="0" i="0" dirty="0">
                <a:solidFill>
                  <a:srgbClr val="000000"/>
                </a:solidFill>
                <a:effectLst/>
                <a:latin typeface="Calibri" panose="020F0502020204030204" pitchFamily="34" charset="0"/>
              </a:rPr>
              <a:t>Vi la película aunque no leí la novela: p </a:t>
            </a:r>
            <a:r>
              <a:rPr lang="es-MX" sz="1800" b="0" i="0" dirty="0" err="1">
                <a:solidFill>
                  <a:srgbClr val="000000"/>
                </a:solidFill>
                <a:effectLst/>
                <a:latin typeface="Calibri" panose="020F0502020204030204" pitchFamily="34" charset="0"/>
              </a:rPr>
              <a:t>or</a:t>
            </a:r>
            <a:r>
              <a:rPr lang="es-MX" sz="1800" b="0" i="0" dirty="0">
                <a:solidFill>
                  <a:srgbClr val="000000"/>
                </a:solidFill>
                <a:effectLst/>
                <a:latin typeface="Calibri" panose="020F0502020204030204" pitchFamily="34" charset="0"/>
              </a:rPr>
              <a:t> ¬q</a:t>
            </a:r>
          </a:p>
          <a:p>
            <a:pPr algn="l" rtl="0" fontAlgn="base">
              <a:buFont typeface="+mj-lt"/>
              <a:buAutoNum type="arabicPeriod" startAt="4"/>
            </a:pPr>
            <a:r>
              <a:rPr lang="es-MX" sz="1800" b="0" i="0" dirty="0">
                <a:solidFill>
                  <a:srgbClr val="000000"/>
                </a:solidFill>
                <a:effectLst/>
                <a:latin typeface="Calibri" panose="020F0502020204030204" pitchFamily="34" charset="0"/>
              </a:rPr>
              <a:t>e. No me gusta trasnochar ni madrugar: </a:t>
            </a:r>
            <a:r>
              <a:rPr lang="es-MX" dirty="0">
                <a:solidFill>
                  <a:srgbClr val="000000"/>
                </a:solidFill>
                <a:latin typeface="Calibri" panose="020F0502020204030204" pitchFamily="34" charset="0"/>
              </a:rPr>
              <a:t>¬p and ¬q</a:t>
            </a:r>
            <a:endParaRPr lang="es-MX" sz="1800" b="0" i="0" dirty="0">
              <a:solidFill>
                <a:srgbClr val="000000"/>
              </a:solidFill>
              <a:effectLst/>
              <a:latin typeface="Calibri" panose="020F0502020204030204" pitchFamily="34" charset="0"/>
            </a:endParaRPr>
          </a:p>
          <a:p>
            <a:pPr algn="l" rtl="0" fontAlgn="base"/>
            <a:r>
              <a:rPr lang="es-MX" sz="1800" b="0" i="0" dirty="0">
                <a:solidFill>
                  <a:srgbClr val="000000"/>
                </a:solidFill>
                <a:effectLst/>
                <a:latin typeface="Calibri" panose="020F0502020204030204" pitchFamily="34" charset="0"/>
              </a:rPr>
              <a:t> </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2. SIMBOLIZA  </a:t>
            </a:r>
            <a:endParaRPr lang="es-MX" b="0" i="0" dirty="0">
              <a:solidFill>
                <a:srgbClr val="000000"/>
              </a:solidFill>
              <a:effectLst/>
              <a:latin typeface="Segoe UI" panose="020B0502040204020203" pitchFamily="34" charset="0"/>
            </a:endParaRPr>
          </a:p>
          <a:p>
            <a:pPr algn="l" rtl="0" fontAlgn="base"/>
            <a:r>
              <a:rPr lang="es-MX" sz="1800" b="0" i="0" dirty="0" err="1">
                <a:solidFill>
                  <a:srgbClr val="000000"/>
                </a:solidFill>
                <a:effectLst/>
                <a:latin typeface="Calibri" panose="020F0502020204030204" pitchFamily="34" charset="0"/>
              </a:rPr>
              <a:t>a.Si</a:t>
            </a:r>
            <a:r>
              <a:rPr lang="es-MX" sz="1800" b="0" i="0" dirty="0">
                <a:solidFill>
                  <a:srgbClr val="000000"/>
                </a:solidFill>
                <a:effectLst/>
                <a:latin typeface="Calibri" panose="020F0502020204030204" pitchFamily="34" charset="0"/>
              </a:rPr>
              <a:t> p, entonces: p </a:t>
            </a:r>
            <a:r>
              <a:rPr lang="es-MX" sz="1800" b="0" i="0" dirty="0">
                <a:solidFill>
                  <a:srgbClr val="000000"/>
                </a:solidFill>
                <a:effectLst/>
                <a:latin typeface="Calibri" panose="020F0502020204030204" pitchFamily="34" charset="0"/>
                <a:sym typeface="Wingdings" panose="05000000000000000000" pitchFamily="2" charset="2"/>
              </a:rPr>
              <a:t></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b. No es el caso que p y q: ¬</a:t>
            </a:r>
            <a:r>
              <a:rPr lang="es-MX" dirty="0">
                <a:solidFill>
                  <a:srgbClr val="000000"/>
                </a:solidFill>
                <a:latin typeface="Calibri" panose="020F0502020204030204" pitchFamily="34" charset="0"/>
              </a:rPr>
              <a:t>p</a:t>
            </a:r>
            <a:r>
              <a:rPr lang="es-MX" sz="1800" b="0" i="0" dirty="0">
                <a:solidFill>
                  <a:srgbClr val="000000"/>
                </a:solidFill>
                <a:effectLst/>
                <a:latin typeface="Calibri" panose="020F0502020204030204" pitchFamily="34" charset="0"/>
              </a:rPr>
              <a:t> and ¬q / ¬(p y q)</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c. p solamente si q y no-r: p </a:t>
            </a:r>
            <a:r>
              <a:rPr lang="es-MX" sz="1800" b="0" i="0" dirty="0">
                <a:solidFill>
                  <a:srgbClr val="000000"/>
                </a:solidFill>
                <a:effectLst/>
                <a:latin typeface="Calibri" panose="020F0502020204030204" pitchFamily="34" charset="0"/>
                <a:sym typeface="Wingdings" panose="05000000000000000000" pitchFamily="2" charset="2"/>
              </a:rPr>
              <a:t> q and ¬r</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 </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Enlaza cada proposición con su formalización: </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 “Llueve” = p , “Hace sol” = q, “Las brujas se peinan” = r  </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1 Llueve y hace sol = p and q</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2 No es cierto que si llueve y hace sol las brujas se peinan = ¬((p y q) </a:t>
            </a:r>
            <a:r>
              <a:rPr lang="es-MX" sz="1800" b="0" i="0" dirty="0">
                <a:solidFill>
                  <a:srgbClr val="000000"/>
                </a:solidFill>
                <a:effectLst/>
                <a:latin typeface="Calibri" panose="020F0502020204030204" pitchFamily="34" charset="0"/>
                <a:sym typeface="Wingdings" panose="05000000000000000000" pitchFamily="2" charset="2"/>
              </a:rPr>
              <a:t> </a:t>
            </a:r>
            <a:r>
              <a:rPr lang="es-MX" sz="1800" b="0" i="0" dirty="0">
                <a:solidFill>
                  <a:srgbClr val="000000"/>
                </a:solidFill>
                <a:effectLst/>
                <a:latin typeface="Calibri" panose="020F0502020204030204" pitchFamily="34" charset="0"/>
              </a:rPr>
              <a:t>r) </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3 Las brujas se peinan únicamente si llueve y hace sol = r </a:t>
            </a:r>
            <a:r>
              <a:rPr lang="es-MX" sz="1800" b="0" i="0" dirty="0">
                <a:solidFill>
                  <a:srgbClr val="000000"/>
                </a:solidFill>
                <a:effectLst/>
                <a:latin typeface="Calibri" panose="020F0502020204030204" pitchFamily="34" charset="0"/>
                <a:sym typeface="Wingdings" panose="05000000000000000000" pitchFamily="2" charset="2"/>
              </a:rPr>
              <a:t> (p and q) </a:t>
            </a:r>
            <a:endParaRPr lang="es-MX" b="0" i="0" dirty="0">
              <a:solidFill>
                <a:srgbClr val="000000"/>
              </a:solidFill>
              <a:effectLst/>
              <a:latin typeface="Segoe UI" panose="020B0502040204020203" pitchFamily="34" charset="0"/>
            </a:endParaRPr>
          </a:p>
          <a:p>
            <a:pPr algn="l" rtl="0" fontAlgn="base"/>
            <a:r>
              <a:rPr lang="es-MX" sz="1800" b="0" i="0" dirty="0">
                <a:solidFill>
                  <a:srgbClr val="000000"/>
                </a:solidFill>
                <a:effectLst/>
                <a:latin typeface="Calibri" panose="020F0502020204030204" pitchFamily="34" charset="0"/>
              </a:rPr>
              <a:t> </a:t>
            </a:r>
            <a:endParaRPr lang="es-MX"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5163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1"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ítulo 1"/>
          <p:cNvSpPr>
            <a:spLocks noGrp="1"/>
          </p:cNvSpPr>
          <p:nvPr>
            <p:ph type="title"/>
          </p:nvPr>
        </p:nvSpPr>
        <p:spPr>
          <a:xfrm>
            <a:off x="138931" y="4653215"/>
            <a:ext cx="4920637" cy="1846384"/>
          </a:xfrm>
        </p:spPr>
        <p:txBody>
          <a:bodyPr vert="horz" lIns="91440" tIns="45720" rIns="91440" bIns="45720" rtlCol="0" anchor="b">
            <a:normAutofit fontScale="90000"/>
          </a:bodyPr>
          <a:lstStyle/>
          <a:p>
            <a:pPr marL="342900" indent="-342900" algn="l" defTabSz="914400">
              <a:lnSpc>
                <a:spcPct val="90000"/>
              </a:lnSpc>
              <a:buFont typeface="Wingdings" panose="05000000000000000000" pitchFamily="2" charset="2"/>
              <a:buChar char="ü"/>
            </a:pPr>
            <a:r>
              <a:rPr lang="en-US" sz="2400" b="1" dirty="0"/>
              <a:t>90 </a:t>
            </a:r>
            <a:r>
              <a:rPr lang="en-US" sz="2400" b="1" dirty="0" err="1"/>
              <a:t>hrs</a:t>
            </a:r>
            <a:r>
              <a:rPr lang="en-US" sz="2400" b="1" dirty="0"/>
              <a:t> (72 + 18)</a:t>
            </a:r>
            <a:br>
              <a:rPr lang="en-US" sz="2400" b="1" dirty="0"/>
            </a:br>
            <a:r>
              <a:rPr lang="en-US" sz="2400" b="1" dirty="0"/>
              <a:t>3 </a:t>
            </a:r>
            <a:r>
              <a:rPr lang="en-US" sz="2400" b="1" dirty="0" err="1"/>
              <a:t>Unidades</a:t>
            </a:r>
            <a:br>
              <a:rPr lang="en-US" sz="2400" b="1" dirty="0"/>
            </a:br>
            <a:r>
              <a:rPr lang="en-US" sz="2400" b="1" dirty="0" err="1"/>
              <a:t>Asignatura</a:t>
            </a:r>
            <a:r>
              <a:rPr lang="en-US" sz="2400" b="1" dirty="0"/>
              <a:t> </a:t>
            </a:r>
            <a:r>
              <a:rPr lang="en-US" sz="2400" b="1" dirty="0" err="1"/>
              <a:t>Práctica</a:t>
            </a:r>
            <a:br>
              <a:rPr lang="en-US" sz="2400" b="1" dirty="0"/>
            </a:br>
            <a:r>
              <a:rPr lang="en-US" sz="2400" b="1" dirty="0"/>
              <a:t>70% </a:t>
            </a:r>
            <a:r>
              <a:rPr lang="en-US" sz="2400" b="1" dirty="0" err="1"/>
              <a:t>Asistencia</a:t>
            </a:r>
            <a:br>
              <a:rPr lang="en-US" sz="2400" b="1" dirty="0"/>
            </a:br>
            <a:br>
              <a:rPr lang="en-US" sz="2400" b="1" dirty="0"/>
            </a:br>
            <a:br>
              <a:rPr lang="en-US" sz="2400" b="1" dirty="0"/>
            </a:br>
            <a:endParaRPr lang="en-US" sz="2400" b="1" kern="1200" dirty="0">
              <a:solidFill>
                <a:schemeClr val="tx1"/>
              </a:solidFill>
              <a:latin typeface="+mj-lt"/>
              <a:ea typeface="+mj-ea"/>
              <a:cs typeface="+mj-cs"/>
            </a:endParaRPr>
          </a:p>
        </p:txBody>
      </p:sp>
      <p:cxnSp>
        <p:nvCxnSpPr>
          <p:cNvPr id="52"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2674"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3" name="Rectángulo 2">
            <a:extLst>
              <a:ext uri="{FF2B5EF4-FFF2-40B4-BE49-F238E27FC236}">
                <a16:creationId xmlns:a16="http://schemas.microsoft.com/office/drawing/2014/main" id="{662296DA-AAE9-4060-A817-85F58F130C0E}"/>
              </a:ext>
            </a:extLst>
          </p:cNvPr>
          <p:cNvSpPr/>
          <p:nvPr/>
        </p:nvSpPr>
        <p:spPr>
          <a:xfrm>
            <a:off x="419265" y="1154724"/>
            <a:ext cx="2362200" cy="227427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spcAft>
                <a:spcPts val="600"/>
              </a:spcAft>
            </a:pPr>
            <a:r>
              <a:rPr lang="es-CL" dirty="0"/>
              <a:t>TI2011</a:t>
            </a:r>
          </a:p>
        </p:txBody>
      </p:sp>
      <p:pic>
        <p:nvPicPr>
          <p:cNvPr id="2" name="Imagen 1">
            <a:extLst>
              <a:ext uri="{FF2B5EF4-FFF2-40B4-BE49-F238E27FC236}">
                <a16:creationId xmlns:a16="http://schemas.microsoft.com/office/drawing/2014/main" id="{DF3B58FC-ACA0-413A-B40D-357EA58DC5EE}"/>
              </a:ext>
            </a:extLst>
          </p:cNvPr>
          <p:cNvPicPr>
            <a:picLocks noChangeAspect="1"/>
          </p:cNvPicPr>
          <p:nvPr/>
        </p:nvPicPr>
        <p:blipFill>
          <a:blip r:embed="rId3"/>
          <a:stretch>
            <a:fillRect/>
          </a:stretch>
        </p:blipFill>
        <p:spPr>
          <a:xfrm>
            <a:off x="3880619" y="1033497"/>
            <a:ext cx="5124450" cy="3438525"/>
          </a:xfrm>
          <a:prstGeom prst="rect">
            <a:avLst/>
          </a:prstGeom>
        </p:spPr>
      </p:pic>
    </p:spTree>
    <p:extLst>
      <p:ext uri="{BB962C8B-B14F-4D97-AF65-F5344CB8AC3E}">
        <p14:creationId xmlns:p14="http://schemas.microsoft.com/office/powerpoint/2010/main" val="3227969052"/>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0667E32-D066-D820-67F4-03D0E9739F22}"/>
              </a:ext>
            </a:extLst>
          </p:cNvPr>
          <p:cNvPicPr>
            <a:picLocks noChangeAspect="1"/>
          </p:cNvPicPr>
          <p:nvPr/>
        </p:nvPicPr>
        <p:blipFill>
          <a:blip r:embed="rId3"/>
          <a:stretch>
            <a:fillRect/>
          </a:stretch>
        </p:blipFill>
        <p:spPr>
          <a:xfrm>
            <a:off x="259308" y="3861605"/>
            <a:ext cx="8696098" cy="2637518"/>
          </a:xfrm>
          <a:prstGeom prst="rect">
            <a:avLst/>
          </a:prstGeom>
        </p:spPr>
      </p:pic>
      <p:sp>
        <p:nvSpPr>
          <p:cNvPr id="7" name="CuadroTexto 6">
            <a:extLst>
              <a:ext uri="{FF2B5EF4-FFF2-40B4-BE49-F238E27FC236}">
                <a16:creationId xmlns:a16="http://schemas.microsoft.com/office/drawing/2014/main" id="{B5ED6FBA-C1BE-0946-FB69-C17EAECED395}"/>
              </a:ext>
            </a:extLst>
          </p:cNvPr>
          <p:cNvSpPr txBox="1"/>
          <p:nvPr/>
        </p:nvSpPr>
        <p:spPr>
          <a:xfrm>
            <a:off x="504968" y="7035420"/>
            <a:ext cx="4640238" cy="369332"/>
          </a:xfrm>
          <a:prstGeom prst="rect">
            <a:avLst/>
          </a:prstGeom>
          <a:noFill/>
        </p:spPr>
        <p:txBody>
          <a:bodyPr wrap="square">
            <a:spAutoFit/>
          </a:bodyPr>
          <a:lstStyle/>
          <a:p>
            <a:r>
              <a:rPr lang="en-GB" sz="1800" dirty="0">
                <a:effectLst/>
                <a:latin typeface="Arial" panose="020B0604020202020204" pitchFamily="34" charset="0"/>
                <a:ea typeface="Calibri" panose="020F0502020204030204" pitchFamily="34" charset="0"/>
              </a:rPr>
              <a:t>2. 1=1 and 2=2 and 3=3       	</a:t>
            </a:r>
            <a:endParaRPr lang="es-CL" dirty="0"/>
          </a:p>
        </p:txBody>
      </p:sp>
      <p:sp>
        <p:nvSpPr>
          <p:cNvPr id="8" name="CuadroTexto 7">
            <a:extLst>
              <a:ext uri="{FF2B5EF4-FFF2-40B4-BE49-F238E27FC236}">
                <a16:creationId xmlns:a16="http://schemas.microsoft.com/office/drawing/2014/main" id="{DC7419D0-D82D-4B8F-C0B8-19DE2100A317}"/>
              </a:ext>
            </a:extLst>
          </p:cNvPr>
          <p:cNvSpPr txBox="1"/>
          <p:nvPr/>
        </p:nvSpPr>
        <p:spPr>
          <a:xfrm>
            <a:off x="630017" y="1219169"/>
            <a:ext cx="7697877" cy="2862322"/>
          </a:xfrm>
          <a:prstGeom prst="rect">
            <a:avLst/>
          </a:prstGeom>
          <a:noFill/>
        </p:spPr>
        <p:txBody>
          <a:bodyPr wrap="none" rtlCol="0">
            <a:spAutoFit/>
          </a:bodyPr>
          <a:lstStyle/>
          <a:p>
            <a:r>
              <a:rPr lang="es-CL" dirty="0"/>
              <a:t>Ejercicios:</a:t>
            </a:r>
          </a:p>
          <a:p>
            <a:endParaRPr lang="es-CL" dirty="0"/>
          </a:p>
          <a:p>
            <a:pPr marL="342900" indent="-342900">
              <a:buAutoNum type="alphaLcParenR"/>
            </a:pPr>
            <a:r>
              <a:rPr lang="es-CL" dirty="0"/>
              <a:t>Construya una tabla de verdad para la siguiente proposición: (</a:t>
            </a:r>
            <a:r>
              <a:rPr lang="es-CL" dirty="0" err="1"/>
              <a:t>p^q</a:t>
            </a:r>
            <a:r>
              <a:rPr lang="es-CL" dirty="0"/>
              <a:t>) </a:t>
            </a:r>
          </a:p>
          <a:p>
            <a:pPr marL="342900" indent="-342900">
              <a:buAutoNum type="alphaLcParenR"/>
            </a:pPr>
            <a:r>
              <a:rPr lang="es-CL" dirty="0"/>
              <a:t>Construya una tabla de verdad para la siguiente proposición: (p ⱽ ~q) </a:t>
            </a:r>
          </a:p>
          <a:p>
            <a:pPr marL="342900" indent="-342900">
              <a:buAutoNum type="alphaLcParenR"/>
            </a:pPr>
            <a:r>
              <a:rPr lang="es-CL" dirty="0"/>
              <a:t>Construya una tabla de verdad para la siguiente proposición: ~(</a:t>
            </a:r>
            <a:r>
              <a:rPr lang="es-CL" dirty="0" err="1"/>
              <a:t>p^q</a:t>
            </a:r>
            <a:r>
              <a:rPr lang="es-CL" dirty="0"/>
              <a:t>) ⱽ (</a:t>
            </a:r>
            <a:r>
              <a:rPr lang="es-CL" dirty="0" err="1"/>
              <a:t>p^q</a:t>
            </a:r>
            <a:r>
              <a:rPr lang="es-CL" dirty="0"/>
              <a:t>)</a:t>
            </a:r>
          </a:p>
          <a:p>
            <a:pPr marL="342900" indent="-342900">
              <a:buFontTx/>
              <a:buAutoNum type="alphaLcParenR"/>
            </a:pPr>
            <a:r>
              <a:rPr lang="es-CL" dirty="0"/>
              <a:t>Construya una tabla de verdad para la siguiente proposición: p ⱽ (~p ⱽ q).</a:t>
            </a:r>
          </a:p>
          <a:p>
            <a:pPr marL="342900" indent="-342900">
              <a:buAutoNum type="alphaLcParenR"/>
            </a:pPr>
            <a:r>
              <a:rPr lang="es-CL" dirty="0"/>
              <a:t>Construya una tabla de verdad para la siguiente proposición: p ⱽ (q ^ r).</a:t>
            </a:r>
          </a:p>
          <a:p>
            <a:pPr marL="342900" indent="-342900">
              <a:buAutoNum type="alphaLcParenR"/>
            </a:pPr>
            <a:endParaRPr lang="es-CL" dirty="0"/>
          </a:p>
          <a:p>
            <a:r>
              <a:rPr lang="es-CL" dirty="0"/>
              <a:t>Para todos los casos indicar conclusión lógica.</a:t>
            </a:r>
          </a:p>
          <a:p>
            <a:endParaRPr lang="es-CL" dirty="0"/>
          </a:p>
        </p:txBody>
      </p:sp>
    </p:spTree>
    <p:extLst>
      <p:ext uri="{BB962C8B-B14F-4D97-AF65-F5344CB8AC3E}">
        <p14:creationId xmlns:p14="http://schemas.microsoft.com/office/powerpoint/2010/main" val="2425538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2" name="CuadroTexto 1">
            <a:extLst>
              <a:ext uri="{FF2B5EF4-FFF2-40B4-BE49-F238E27FC236}">
                <a16:creationId xmlns:a16="http://schemas.microsoft.com/office/drawing/2014/main" id="{3EF6F4BC-651D-4A09-AAA7-8410529C8C49}"/>
              </a:ext>
            </a:extLst>
          </p:cNvPr>
          <p:cNvSpPr txBox="1"/>
          <p:nvPr/>
        </p:nvSpPr>
        <p:spPr>
          <a:xfrm>
            <a:off x="1501422" y="2974622"/>
            <a:ext cx="5921022" cy="523220"/>
          </a:xfrm>
          <a:prstGeom prst="rect">
            <a:avLst/>
          </a:prstGeom>
          <a:noFill/>
        </p:spPr>
        <p:txBody>
          <a:bodyPr wrap="square" rtlCol="0">
            <a:spAutoFit/>
          </a:bodyPr>
          <a:lstStyle/>
          <a:p>
            <a:pPr algn="ctr"/>
            <a:r>
              <a:rPr lang="es-CL" sz="2800" b="1" dirty="0"/>
              <a:t>Gracias por su atención</a:t>
            </a:r>
          </a:p>
        </p:txBody>
      </p:sp>
    </p:spTree>
    <p:extLst>
      <p:ext uri="{BB962C8B-B14F-4D97-AF65-F5344CB8AC3E}">
        <p14:creationId xmlns:p14="http://schemas.microsoft.com/office/powerpoint/2010/main" val="3793176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p:txBody>
          <a:bodyPr>
            <a:normAutofit/>
          </a:bodyPr>
          <a:lstStyle/>
          <a:p>
            <a:pPr algn="l"/>
            <a:r>
              <a:rPr lang="es-CL" sz="2400" b="1" dirty="0">
                <a:solidFill>
                  <a:srgbClr val="D40202"/>
                </a:solidFill>
                <a:latin typeface="Myriad Pro"/>
                <a:cs typeface="Myriad Pro"/>
              </a:rPr>
              <a:t>Asignatura</a:t>
            </a:r>
          </a:p>
        </p:txBody>
      </p:sp>
      <p:pic>
        <p:nvPicPr>
          <p:cNvPr id="18" name="Imagen 17"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cxnSp>
        <p:nvCxnSpPr>
          <p:cNvPr id="5" name="Conector recto de flecha 4">
            <a:extLst>
              <a:ext uri="{FF2B5EF4-FFF2-40B4-BE49-F238E27FC236}">
                <a16:creationId xmlns:a16="http://schemas.microsoft.com/office/drawing/2014/main" id="{1DD37EA2-3634-4576-8A5A-F3BB267C9452}"/>
              </a:ext>
            </a:extLst>
          </p:cNvPr>
          <p:cNvCxnSpPr>
            <a:cxnSpLocks/>
          </p:cNvCxnSpPr>
          <p:nvPr/>
        </p:nvCxnSpPr>
        <p:spPr>
          <a:xfrm>
            <a:off x="1482968" y="2948354"/>
            <a:ext cx="0" cy="1289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27D65C4A-C48D-4430-A95C-7AEC829EBE9F}"/>
              </a:ext>
            </a:extLst>
          </p:cNvPr>
          <p:cNvSpPr/>
          <p:nvPr/>
        </p:nvSpPr>
        <p:spPr>
          <a:xfrm>
            <a:off x="457199" y="4366135"/>
            <a:ext cx="2051539" cy="1198873"/>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a:t>24 + 6 </a:t>
            </a:r>
            <a:r>
              <a:rPr lang="es-CL" dirty="0" err="1"/>
              <a:t>Hrs</a:t>
            </a:r>
            <a:r>
              <a:rPr lang="es-CL" dirty="0"/>
              <a:t>.</a:t>
            </a:r>
          </a:p>
        </p:txBody>
      </p:sp>
      <p:sp>
        <p:nvSpPr>
          <p:cNvPr id="13" name="CuadroTexto 12">
            <a:extLst>
              <a:ext uri="{FF2B5EF4-FFF2-40B4-BE49-F238E27FC236}">
                <a16:creationId xmlns:a16="http://schemas.microsoft.com/office/drawing/2014/main" id="{0382940B-4675-4E05-B13C-7814FB7790CD}"/>
              </a:ext>
            </a:extLst>
          </p:cNvPr>
          <p:cNvSpPr txBox="1"/>
          <p:nvPr/>
        </p:nvSpPr>
        <p:spPr>
          <a:xfrm>
            <a:off x="3685387" y="1864306"/>
            <a:ext cx="4572000" cy="923330"/>
          </a:xfrm>
          <a:prstGeom prst="rect">
            <a:avLst/>
          </a:prstGeom>
          <a:solidFill>
            <a:schemeClr val="accent5">
              <a:lumMod val="20000"/>
              <a:lumOff val="80000"/>
            </a:schemeClr>
          </a:solidFill>
        </p:spPr>
        <p:txBody>
          <a:bodyPr wrap="square">
            <a:spAutoFit/>
          </a:bodyPr>
          <a:lstStyle/>
          <a:p>
            <a:pPr algn="just"/>
            <a:r>
              <a:rPr lang="es-CL" dirty="0">
                <a:latin typeface="Segoe UI Light" panose="020B0502040204020203" pitchFamily="34" charset="0"/>
                <a:cs typeface="Segoe UI Light" panose="020B0502040204020203" pitchFamily="34" charset="0"/>
              </a:rPr>
              <a:t>1.1.- </a:t>
            </a:r>
            <a:r>
              <a:rPr lang="es-ES" dirty="0">
                <a:latin typeface="Segoe UI Light" panose="020B0502040204020203" pitchFamily="34" charset="0"/>
                <a:cs typeface="Segoe UI Light" panose="020B0502040204020203" pitchFamily="34" charset="0"/>
              </a:rPr>
              <a:t>Representa gráficamente la resolución de un problema mediante diagramas de flujo de datos y estructuras de control.</a:t>
            </a:r>
            <a:endParaRPr lang="es-CL" dirty="0">
              <a:latin typeface="Segoe UI Light" panose="020B0502040204020203" pitchFamily="34" charset="0"/>
              <a:cs typeface="Segoe UI Light" panose="020B0502040204020203" pitchFamily="34" charset="0"/>
            </a:endParaRPr>
          </a:p>
        </p:txBody>
      </p:sp>
      <p:sp>
        <p:nvSpPr>
          <p:cNvPr id="3" name="Rectángulo 2">
            <a:extLst>
              <a:ext uri="{FF2B5EF4-FFF2-40B4-BE49-F238E27FC236}">
                <a16:creationId xmlns:a16="http://schemas.microsoft.com/office/drawing/2014/main" id="{705BBDB2-26BA-452C-AD9B-25A412457DB5}"/>
              </a:ext>
            </a:extLst>
          </p:cNvPr>
          <p:cNvSpPr/>
          <p:nvPr/>
        </p:nvSpPr>
        <p:spPr>
          <a:xfrm>
            <a:off x="521677" y="1864306"/>
            <a:ext cx="1987061" cy="9558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Estructuras de control en DFD.	</a:t>
            </a:r>
            <a:endParaRPr lang="es-CL" dirty="0"/>
          </a:p>
        </p:txBody>
      </p:sp>
    </p:spTree>
    <p:extLst>
      <p:ext uri="{BB962C8B-B14F-4D97-AF65-F5344CB8AC3E}">
        <p14:creationId xmlns:p14="http://schemas.microsoft.com/office/powerpoint/2010/main" val="12468285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40754</TotalTime>
  <Words>3851</Words>
  <Application>Microsoft Office PowerPoint</Application>
  <PresentationFormat>Presentación en pantalla (4:3)</PresentationFormat>
  <Paragraphs>659</Paragraphs>
  <Slides>81</Slides>
  <Notes>12</Notes>
  <HiddenSlides>0</HiddenSlides>
  <MMClips>0</MMClips>
  <ScaleCrop>false</ScaleCrop>
  <HeadingPairs>
    <vt:vector size="6" baseType="variant">
      <vt:variant>
        <vt:lpstr>Fuentes usadas</vt:lpstr>
      </vt:variant>
      <vt:variant>
        <vt:i4>23</vt:i4>
      </vt:variant>
      <vt:variant>
        <vt:lpstr>Tema</vt:lpstr>
      </vt:variant>
      <vt:variant>
        <vt:i4>1</vt:i4>
      </vt:variant>
      <vt:variant>
        <vt:lpstr>Títulos de diapositiva</vt:lpstr>
      </vt:variant>
      <vt:variant>
        <vt:i4>81</vt:i4>
      </vt:variant>
    </vt:vector>
  </HeadingPairs>
  <TitlesOfParts>
    <vt:vector size="105" baseType="lpstr">
      <vt:lpstr>Meiryo</vt:lpstr>
      <vt:lpstr>-apple-system</vt:lpstr>
      <vt:lpstr>Arial</vt:lpstr>
      <vt:lpstr>Arial</vt:lpstr>
      <vt:lpstr>Calibri</vt:lpstr>
      <vt:lpstr>Charter</vt:lpstr>
      <vt:lpstr>Courier New</vt:lpstr>
      <vt:lpstr>Lucida Sans Typewriter</vt:lpstr>
      <vt:lpstr>Montserrat</vt:lpstr>
      <vt:lpstr>Myriad Pro</vt:lpstr>
      <vt:lpstr>Myriad Pro Light</vt:lpstr>
      <vt:lpstr>open sans</vt:lpstr>
      <vt:lpstr>Open Sans Light</vt:lpstr>
      <vt:lpstr>Raleway</vt:lpstr>
      <vt:lpstr>Roboto</vt:lpstr>
      <vt:lpstr>SantanderMicro</vt:lpstr>
      <vt:lpstr>SantanderMicro-Bold</vt:lpstr>
      <vt:lpstr>Segoe UI</vt:lpstr>
      <vt:lpstr>Segoe UI Light</vt:lpstr>
      <vt:lpstr>Trebuchet MS</vt:lpstr>
      <vt:lpstr>Tw Cen MT</vt:lpstr>
      <vt:lpstr>Verdana</vt:lpstr>
      <vt:lpstr>Wingdings</vt:lpstr>
      <vt:lpstr>Tema de Office</vt:lpstr>
      <vt:lpstr>Presentación Introducción a la Programación</vt:lpstr>
      <vt:lpstr>Introducción a la programación TI2011/V-B50-N1-P12-C1 </vt:lpstr>
      <vt:lpstr>Presentación de PowerPoint</vt:lpstr>
      <vt:lpstr>Presentación de PowerPoint</vt:lpstr>
      <vt:lpstr>Presentación de PowerPoint</vt:lpstr>
      <vt:lpstr>TI2011</vt:lpstr>
      <vt:lpstr>TI2011</vt:lpstr>
      <vt:lpstr>90 hrs (72 + 18) 3 Unidades Asignatura Práctica 70% Asistencia   </vt:lpstr>
      <vt:lpstr>Asignatura</vt:lpstr>
      <vt:lpstr>Asignatura</vt:lpstr>
      <vt:lpstr>Asignatura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Estructuras de control en DFD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Algoritmos y programación</dc:title>
  <dc:creator>rodrigo Diaz</dc:creator>
  <cp:lastModifiedBy>NICOLAS ANDRES DIAZ RODRIGUEZ</cp:lastModifiedBy>
  <cp:revision>115</cp:revision>
  <dcterms:created xsi:type="dcterms:W3CDTF">2020-04-08T22:38:08Z</dcterms:created>
  <dcterms:modified xsi:type="dcterms:W3CDTF">2023-03-29T18:56:06Z</dcterms:modified>
</cp:coreProperties>
</file>